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23" d="100"/>
          <a:sy n="223" d="100"/>
        </p:scale>
        <p:origin x="-201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emf"/><Relationship Id="rId12" Type="http://schemas.openxmlformats.org/officeDocument/2006/relationships/image" Target="../media/image12.emf"/><Relationship Id="rId1" Type="http://schemas.openxmlformats.org/officeDocument/2006/relationships/image" Target="../media/image1.emf"/><Relationship Id="rId2" Type="http://schemas.openxmlformats.org/officeDocument/2006/relationships/image" Target="../media/image2.emf"/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0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03.02.15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51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03.02.15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03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03.02.15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22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03.02.15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785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03.02.15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92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03.02.15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266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03.02.15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910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03.02.15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5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03.02.15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65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03.02.15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79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D7ECD-FDB7-414C-9355-CDE34F9C052D}" type="datetimeFigureOut">
              <a:rPr lang="de-DE" smtClean="0"/>
              <a:t>03.02.15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77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D7ECD-FDB7-414C-9355-CDE34F9C052D}" type="datetimeFigureOut">
              <a:rPr lang="de-DE" smtClean="0"/>
              <a:t>03.02.15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7019E-84C3-4744-88C4-8EFD339D376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31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6" Type="http://schemas.openxmlformats.org/officeDocument/2006/relationships/image" Target="../media/image10.emf"/><Relationship Id="rId47" Type="http://schemas.openxmlformats.org/officeDocument/2006/relationships/oleObject" Target="../embeddings/oleObject11.bin"/><Relationship Id="rId48" Type="http://schemas.openxmlformats.org/officeDocument/2006/relationships/image" Target="../media/image11.emf"/><Relationship Id="rId49" Type="http://schemas.openxmlformats.org/officeDocument/2006/relationships/oleObject" Target="../embeddings/oleObject12.bin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24" Type="http://schemas.openxmlformats.org/officeDocument/2006/relationships/image" Target="../media/image27.png"/><Relationship Id="rId25" Type="http://schemas.openxmlformats.org/officeDocument/2006/relationships/image" Target="../media/image28.png"/><Relationship Id="rId26" Type="http://schemas.openxmlformats.org/officeDocument/2006/relationships/oleObject" Target="../embeddings/oleObject3.bin"/><Relationship Id="rId27" Type="http://schemas.openxmlformats.org/officeDocument/2006/relationships/image" Target="../media/image3.emf"/><Relationship Id="rId28" Type="http://schemas.openxmlformats.org/officeDocument/2006/relationships/image" Target="../media/image29.png"/><Relationship Id="rId29" Type="http://schemas.microsoft.com/office/2007/relationships/hdphoto" Target="../media/hdphoto4.wdp"/><Relationship Id="rId50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30" Type="http://schemas.openxmlformats.org/officeDocument/2006/relationships/oleObject" Target="../embeddings/oleObject4.bin"/><Relationship Id="rId31" Type="http://schemas.openxmlformats.org/officeDocument/2006/relationships/image" Target="../media/image4.emf"/><Relationship Id="rId32" Type="http://schemas.openxmlformats.org/officeDocument/2006/relationships/oleObject" Target="../embeddings/oleObject5.bin"/><Relationship Id="rId9" Type="http://schemas.openxmlformats.org/officeDocument/2006/relationships/image" Target="../media/image14.png"/><Relationship Id="rId6" Type="http://schemas.openxmlformats.org/officeDocument/2006/relationships/image" Target="../media/image2.emf"/><Relationship Id="rId7" Type="http://schemas.openxmlformats.org/officeDocument/2006/relationships/image" Target="../media/image13.png"/><Relationship Id="rId8" Type="http://schemas.microsoft.com/office/2007/relationships/hdphoto" Target="../media/hdphoto1.wdp"/><Relationship Id="rId33" Type="http://schemas.openxmlformats.org/officeDocument/2006/relationships/image" Target="../media/image5.emf"/><Relationship Id="rId34" Type="http://schemas.openxmlformats.org/officeDocument/2006/relationships/oleObject" Target="../embeddings/oleObject6.bin"/><Relationship Id="rId35" Type="http://schemas.openxmlformats.org/officeDocument/2006/relationships/image" Target="../media/image6.emf"/><Relationship Id="rId36" Type="http://schemas.openxmlformats.org/officeDocument/2006/relationships/image" Target="../media/image30.png"/><Relationship Id="rId10" Type="http://schemas.openxmlformats.org/officeDocument/2006/relationships/image" Target="../media/image15.gif"/><Relationship Id="rId11" Type="http://schemas.openxmlformats.org/officeDocument/2006/relationships/image" Target="../media/image16.jpg"/><Relationship Id="rId12" Type="http://schemas.openxmlformats.org/officeDocument/2006/relationships/image" Target="../media/image17.png"/><Relationship Id="rId13" Type="http://schemas.microsoft.com/office/2007/relationships/hdphoto" Target="../media/hdphoto2.wdp"/><Relationship Id="rId14" Type="http://schemas.openxmlformats.org/officeDocument/2006/relationships/image" Target="../media/image18.png"/><Relationship Id="rId15" Type="http://schemas.openxmlformats.org/officeDocument/2006/relationships/image" Target="../media/image19.jpg"/><Relationship Id="rId16" Type="http://schemas.openxmlformats.org/officeDocument/2006/relationships/image" Target="../media/image20.jpg"/><Relationship Id="rId17" Type="http://schemas.openxmlformats.org/officeDocument/2006/relationships/image" Target="../media/image21.gif"/><Relationship Id="rId18" Type="http://schemas.openxmlformats.org/officeDocument/2006/relationships/image" Target="../media/image22.png"/><Relationship Id="rId19" Type="http://schemas.microsoft.com/office/2007/relationships/hdphoto" Target="../media/hdphoto3.wdp"/><Relationship Id="rId37" Type="http://schemas.microsoft.com/office/2007/relationships/hdphoto" Target="../media/hdphoto5.wdp"/><Relationship Id="rId38" Type="http://schemas.openxmlformats.org/officeDocument/2006/relationships/oleObject" Target="../embeddings/oleObject7.bin"/><Relationship Id="rId39" Type="http://schemas.openxmlformats.org/officeDocument/2006/relationships/image" Target="../media/image7.emf"/><Relationship Id="rId40" Type="http://schemas.openxmlformats.org/officeDocument/2006/relationships/oleObject" Target="../embeddings/oleObject8.bin"/><Relationship Id="rId41" Type="http://schemas.openxmlformats.org/officeDocument/2006/relationships/image" Target="../media/image8.emf"/><Relationship Id="rId42" Type="http://schemas.openxmlformats.org/officeDocument/2006/relationships/oleObject" Target="../embeddings/oleObject9.bin"/><Relationship Id="rId43" Type="http://schemas.openxmlformats.org/officeDocument/2006/relationships/image" Target="../media/image9.emf"/><Relationship Id="rId44" Type="http://schemas.openxmlformats.org/officeDocument/2006/relationships/image" Target="../media/image31.png"/><Relationship Id="rId45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bgerundetes Rechteck 29"/>
          <p:cNvSpPr/>
          <p:nvPr/>
        </p:nvSpPr>
        <p:spPr>
          <a:xfrm>
            <a:off x="6175224" y="3465224"/>
            <a:ext cx="2881782" cy="33119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Abgerundetes Rechteck 86"/>
          <p:cNvSpPr/>
          <p:nvPr/>
        </p:nvSpPr>
        <p:spPr>
          <a:xfrm>
            <a:off x="118762" y="3439941"/>
            <a:ext cx="2881782" cy="33119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Abgerundetes Rechteck 87"/>
          <p:cNvSpPr/>
          <p:nvPr/>
        </p:nvSpPr>
        <p:spPr>
          <a:xfrm>
            <a:off x="3132624" y="3439941"/>
            <a:ext cx="2881782" cy="33119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Abgerundetes Rechteck 76"/>
          <p:cNvSpPr/>
          <p:nvPr/>
        </p:nvSpPr>
        <p:spPr>
          <a:xfrm>
            <a:off x="6175224" y="60655"/>
            <a:ext cx="2881782" cy="33119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Abgerundetes Rechteck 75"/>
          <p:cNvSpPr/>
          <p:nvPr/>
        </p:nvSpPr>
        <p:spPr>
          <a:xfrm>
            <a:off x="3131109" y="60655"/>
            <a:ext cx="2881782" cy="33119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7" name="Objek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976746"/>
              </p:ext>
            </p:extLst>
          </p:nvPr>
        </p:nvGraphicFramePr>
        <p:xfrm>
          <a:off x="10541000" y="5372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1000" y="53721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295527"/>
              </p:ext>
            </p:extLst>
          </p:nvPr>
        </p:nvGraphicFramePr>
        <p:xfrm>
          <a:off x="10541000" y="53594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8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41000" y="53594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feld 28"/>
          <p:cNvSpPr txBox="1"/>
          <p:nvPr/>
        </p:nvSpPr>
        <p:spPr>
          <a:xfrm>
            <a:off x="6175224" y="60655"/>
            <a:ext cx="2881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/>
                <a:cs typeface="Arial"/>
              </a:rPr>
              <a:t>Kondensator</a:t>
            </a:r>
            <a:endParaRPr lang="de-DE" sz="1000" b="1" i="1" dirty="0">
              <a:latin typeface="Arial"/>
              <a:cs typeface="Arial"/>
            </a:endParaRPr>
          </a:p>
        </p:txBody>
      </p:sp>
      <p:sp>
        <p:nvSpPr>
          <p:cNvPr id="59" name="Abgerundetes Rechteck 58"/>
          <p:cNvSpPr/>
          <p:nvPr/>
        </p:nvSpPr>
        <p:spPr>
          <a:xfrm>
            <a:off x="118762" y="60655"/>
            <a:ext cx="2881782" cy="33119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Textfeld 72"/>
          <p:cNvSpPr txBox="1"/>
          <p:nvPr/>
        </p:nvSpPr>
        <p:spPr>
          <a:xfrm>
            <a:off x="118762" y="60655"/>
            <a:ext cx="28817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/>
                <a:cs typeface="Arial"/>
              </a:rPr>
              <a:t>Widerstand</a:t>
            </a:r>
            <a:endParaRPr lang="de-DE" sz="1000" b="1" i="1" dirty="0">
              <a:latin typeface="Arial"/>
              <a:cs typeface="Arial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3132624" y="60655"/>
            <a:ext cx="28802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/>
                <a:cs typeface="Arial"/>
              </a:rPr>
              <a:t>Spule</a:t>
            </a:r>
            <a:endParaRPr lang="de-DE" sz="1000" b="1" i="1" dirty="0">
              <a:latin typeface="Arial"/>
              <a:cs typeface="Arial"/>
            </a:endParaRPr>
          </a:p>
        </p:txBody>
      </p:sp>
      <p:sp>
        <p:nvSpPr>
          <p:cNvPr id="90" name="Textfeld 89"/>
          <p:cNvSpPr txBox="1"/>
          <p:nvPr/>
        </p:nvSpPr>
        <p:spPr>
          <a:xfrm>
            <a:off x="118762" y="6505681"/>
            <a:ext cx="28817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/>
                <a:cs typeface="Arial"/>
              </a:rPr>
              <a:t>Anwendung: Frequenzweiche</a:t>
            </a:r>
            <a:endParaRPr lang="de-DE" sz="1000" b="1" i="1" dirty="0">
              <a:latin typeface="Arial"/>
              <a:cs typeface="Arial"/>
            </a:endParaRPr>
          </a:p>
        </p:txBody>
      </p:sp>
      <p:sp>
        <p:nvSpPr>
          <p:cNvPr id="91" name="Textfeld 90"/>
          <p:cNvSpPr txBox="1"/>
          <p:nvPr/>
        </p:nvSpPr>
        <p:spPr>
          <a:xfrm>
            <a:off x="3131109" y="6505681"/>
            <a:ext cx="28817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/>
                <a:cs typeface="Arial"/>
              </a:rPr>
              <a:t>Anwendung: Schwingkreis</a:t>
            </a:r>
            <a:endParaRPr lang="de-DE" sz="1000" b="1" i="1" dirty="0">
              <a:latin typeface="Arial"/>
              <a:cs typeface="Arial"/>
            </a:endParaRPr>
          </a:p>
        </p:txBody>
      </p:sp>
      <p:pic>
        <p:nvPicPr>
          <p:cNvPr id="48" name="Bild 47" descr="Box.jp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" y="6037129"/>
            <a:ext cx="714773" cy="714773"/>
          </a:xfrm>
          <a:prstGeom prst="rect">
            <a:avLst/>
          </a:prstGeom>
        </p:spPr>
      </p:pic>
      <p:pic>
        <p:nvPicPr>
          <p:cNvPr id="51" name="Bild 50" descr="Radi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15" y="6239517"/>
            <a:ext cx="1179096" cy="532327"/>
          </a:xfrm>
          <a:prstGeom prst="rect">
            <a:avLst/>
          </a:prstGeom>
        </p:spPr>
      </p:pic>
      <p:pic>
        <p:nvPicPr>
          <p:cNvPr id="56" name="Bild 55" descr="Wechselstrom.gif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21" t="3670" r="2514" b="21331"/>
          <a:stretch/>
        </p:blipFill>
        <p:spPr>
          <a:xfrm>
            <a:off x="3557994" y="2571099"/>
            <a:ext cx="1834200" cy="1472362"/>
          </a:xfrm>
          <a:prstGeom prst="rect">
            <a:avLst/>
          </a:prstGeom>
        </p:spPr>
      </p:pic>
      <p:sp>
        <p:nvSpPr>
          <p:cNvPr id="44" name="Rechteck 43"/>
          <p:cNvSpPr/>
          <p:nvPr/>
        </p:nvSpPr>
        <p:spPr>
          <a:xfrm>
            <a:off x="2414352" y="2978276"/>
            <a:ext cx="4315304" cy="7968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50540"/>
              </a:avLst>
            </a:prstTxWarp>
            <a:spAutoFit/>
          </a:bodyPr>
          <a:lstStyle/>
          <a:p>
            <a:pPr algn="ctr"/>
            <a:r>
              <a:rPr lang="de-DE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Wechselstrom</a:t>
            </a:r>
            <a:endParaRPr lang="de-DE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93" name="Bild 92" descr="Antenne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7"/>
          <a:stretch/>
        </p:blipFill>
        <p:spPr>
          <a:xfrm>
            <a:off x="6175224" y="6037129"/>
            <a:ext cx="500824" cy="740056"/>
          </a:xfrm>
          <a:prstGeom prst="rect">
            <a:avLst/>
          </a:prstGeom>
        </p:spPr>
      </p:pic>
      <p:pic>
        <p:nvPicPr>
          <p:cNvPr id="94" name="Bild 93" descr="Widerstand.jpg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" y="109501"/>
            <a:ext cx="515602" cy="515602"/>
          </a:xfrm>
          <a:prstGeom prst="rect">
            <a:avLst/>
          </a:prstGeom>
        </p:spPr>
      </p:pic>
      <p:pic>
        <p:nvPicPr>
          <p:cNvPr id="3" name="Bild 2" descr="Dipol-Schwingkreis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073" y="3484978"/>
            <a:ext cx="2110150" cy="1116965"/>
          </a:xfrm>
          <a:prstGeom prst="rect">
            <a:avLst/>
          </a:prstGeom>
        </p:spPr>
      </p:pic>
      <p:pic>
        <p:nvPicPr>
          <p:cNvPr id="4" name="Bild 3" descr="Schwingkreis Kopie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814" y="4078368"/>
            <a:ext cx="1473949" cy="1458832"/>
          </a:xfrm>
          <a:prstGeom prst="rect">
            <a:avLst/>
          </a:prstGeom>
        </p:spPr>
      </p:pic>
      <p:pic>
        <p:nvPicPr>
          <p:cNvPr id="5" name="Bild 4" descr="SchwingkreisEnergiependel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629" y="3830626"/>
            <a:ext cx="866120" cy="2757213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149198" y="5500356"/>
            <a:ext cx="21638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/>
                <a:cs typeface="Arial"/>
              </a:rPr>
              <a:t>Schwingkreis </a:t>
            </a:r>
            <a:r>
              <a:rPr lang="de-DE" sz="800" b="1" i="1" dirty="0" smtClean="0">
                <a:solidFill>
                  <a:prstClr val="black"/>
                </a:solidFill>
                <a:latin typeface="Arial-BoldItalicMT"/>
              </a:rPr>
              <a:t>→</a:t>
            </a:r>
            <a:r>
              <a:rPr lang="de-DE" sz="800" dirty="0" smtClean="0">
                <a:latin typeface="Arial"/>
                <a:cs typeface="Arial"/>
              </a:rPr>
              <a:t> Parallelschaltung von</a:t>
            </a:r>
          </a:p>
          <a:p>
            <a:r>
              <a:rPr lang="de-DE" sz="800" i="1" dirty="0" smtClean="0">
                <a:latin typeface="Arial"/>
                <a:cs typeface="Arial"/>
              </a:rPr>
              <a:t>R</a:t>
            </a:r>
            <a:r>
              <a:rPr lang="de-DE" sz="800" baseline="-25000" dirty="0" smtClean="0">
                <a:latin typeface="Arial"/>
                <a:cs typeface="Arial"/>
              </a:rPr>
              <a:t>C</a:t>
            </a:r>
            <a:r>
              <a:rPr lang="de-DE" sz="800" dirty="0" smtClean="0">
                <a:latin typeface="Arial"/>
                <a:cs typeface="Arial"/>
              </a:rPr>
              <a:t> und  </a:t>
            </a:r>
            <a:r>
              <a:rPr lang="de-DE" sz="800" i="1" dirty="0" smtClean="0">
                <a:latin typeface="Arial"/>
                <a:cs typeface="Arial"/>
              </a:rPr>
              <a:t>R</a:t>
            </a:r>
            <a:r>
              <a:rPr lang="de-DE" sz="800" baseline="-25000" dirty="0" smtClean="0">
                <a:latin typeface="Arial"/>
                <a:cs typeface="Arial"/>
              </a:rPr>
              <a:t>L</a:t>
            </a:r>
            <a:r>
              <a:rPr lang="de-DE" sz="800" dirty="0" smtClean="0">
                <a:latin typeface="Arial"/>
                <a:cs typeface="Arial"/>
              </a:rPr>
              <a:t>: Das Signal mit der </a:t>
            </a:r>
            <a:r>
              <a:rPr lang="de-DE" sz="800" b="1" dirty="0" smtClean="0">
                <a:latin typeface="Arial"/>
                <a:cs typeface="Arial"/>
              </a:rPr>
              <a:t>Resonanzfrequenz </a:t>
            </a:r>
            <a:r>
              <a:rPr lang="de-DE" sz="800" b="1" i="1" dirty="0" smtClean="0">
                <a:latin typeface="Arial"/>
                <a:cs typeface="Arial"/>
              </a:rPr>
              <a:t>f</a:t>
            </a:r>
            <a:r>
              <a:rPr lang="de-DE" sz="800" i="1" dirty="0" smtClean="0">
                <a:latin typeface="Arial"/>
                <a:cs typeface="Arial"/>
              </a:rPr>
              <a:t> </a:t>
            </a:r>
            <a:r>
              <a:rPr lang="de-DE" sz="800" dirty="0" smtClean="0">
                <a:latin typeface="Arial"/>
                <a:cs typeface="Arial"/>
              </a:rPr>
              <a:t>schwingt im Schwingkreis (siehe Energiependel rechts).</a:t>
            </a:r>
            <a:endParaRPr lang="de-DE" sz="800" b="1" i="1" baseline="-25000" dirty="0">
              <a:latin typeface="Arial"/>
              <a:cs typeface="Arial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3880100" y="4116441"/>
            <a:ext cx="677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/>
                <a:cs typeface="Arial"/>
              </a:rPr>
              <a:t>Antenne</a:t>
            </a:r>
            <a:endParaRPr lang="de-DE" sz="800" dirty="0">
              <a:latin typeface="Arial"/>
              <a:cs typeface="Arial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3044289" y="4370810"/>
            <a:ext cx="57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i="1" dirty="0">
                <a:latin typeface="Arial"/>
                <a:cs typeface="Arial"/>
              </a:rPr>
              <a:t>f</a:t>
            </a:r>
            <a:r>
              <a:rPr lang="de-DE" sz="800" baseline="-25000" dirty="0" smtClean="0">
                <a:latin typeface="Arial"/>
                <a:cs typeface="Arial"/>
              </a:rPr>
              <a:t>groß</a:t>
            </a:r>
            <a:endParaRPr lang="de-DE" sz="800" dirty="0">
              <a:latin typeface="Arial"/>
              <a:cs typeface="Arial"/>
            </a:endParaRPr>
          </a:p>
          <a:p>
            <a:r>
              <a:rPr lang="de-DE" sz="800" dirty="0" smtClean="0">
                <a:latin typeface="Arial"/>
                <a:cs typeface="Arial"/>
              </a:rPr>
              <a:t>wird durch-</a:t>
            </a:r>
          </a:p>
          <a:p>
            <a:r>
              <a:rPr lang="de-DE" sz="800" dirty="0">
                <a:latin typeface="Arial"/>
                <a:cs typeface="Arial"/>
              </a:rPr>
              <a:t>g</a:t>
            </a:r>
            <a:r>
              <a:rPr lang="de-DE" sz="800" dirty="0" smtClean="0">
                <a:latin typeface="Arial"/>
                <a:cs typeface="Arial"/>
              </a:rPr>
              <a:t>elas-</a:t>
            </a:r>
          </a:p>
          <a:p>
            <a:r>
              <a:rPr lang="de-DE" sz="800" dirty="0">
                <a:latin typeface="Arial"/>
                <a:cs typeface="Arial"/>
              </a:rPr>
              <a:t>s</a:t>
            </a:r>
            <a:r>
              <a:rPr lang="de-DE" sz="800" dirty="0" smtClean="0">
                <a:latin typeface="Arial"/>
                <a:cs typeface="Arial"/>
              </a:rPr>
              <a:t>en.</a:t>
            </a:r>
            <a:endParaRPr lang="de-DE" sz="800" dirty="0">
              <a:latin typeface="Arial"/>
              <a:cs typeface="Arial"/>
            </a:endParaRPr>
          </a:p>
        </p:txBody>
      </p:sp>
      <p:pic>
        <p:nvPicPr>
          <p:cNvPr id="7" name="Bild 6" descr="EM-Wellen.gi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980" y="5649233"/>
            <a:ext cx="2251086" cy="978020"/>
          </a:xfrm>
          <a:prstGeom prst="rect">
            <a:avLst/>
          </a:prstGeom>
        </p:spPr>
      </p:pic>
      <p:pic>
        <p:nvPicPr>
          <p:cNvPr id="8" name="Bild 7" descr="Hertz.jpg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9804" r="898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808" y="5955237"/>
            <a:ext cx="651198" cy="696468"/>
          </a:xfrm>
          <a:prstGeom prst="rect">
            <a:avLst/>
          </a:prstGeom>
        </p:spPr>
      </p:pic>
      <p:sp>
        <p:nvSpPr>
          <p:cNvPr id="92" name="Textfeld 91"/>
          <p:cNvSpPr txBox="1"/>
          <p:nvPr/>
        </p:nvSpPr>
        <p:spPr>
          <a:xfrm>
            <a:off x="6175224" y="6505681"/>
            <a:ext cx="28817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latin typeface="Arial"/>
                <a:cs typeface="Arial"/>
              </a:rPr>
              <a:t>Anwendung: Hertzscher Dipol</a:t>
            </a:r>
            <a:endParaRPr lang="de-DE" sz="1000" b="1" i="1" dirty="0">
              <a:latin typeface="Arial"/>
              <a:cs typeface="Arial"/>
            </a:endParaRPr>
          </a:p>
        </p:txBody>
      </p:sp>
      <p:pic>
        <p:nvPicPr>
          <p:cNvPr id="10" name="Bild 9" descr="WechselstromwiderstandC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919" y="1397243"/>
            <a:ext cx="1250482" cy="1281744"/>
          </a:xfrm>
          <a:prstGeom prst="rect">
            <a:avLst/>
          </a:prstGeom>
        </p:spPr>
      </p:pic>
      <p:pic>
        <p:nvPicPr>
          <p:cNvPr id="11" name="Bild 10" descr="WechselstromwiderstandL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445" y="1333262"/>
            <a:ext cx="1207646" cy="1237837"/>
          </a:xfrm>
          <a:prstGeom prst="rect">
            <a:avLst/>
          </a:prstGeom>
        </p:spPr>
      </p:pic>
      <p:sp>
        <p:nvSpPr>
          <p:cNvPr id="40" name="Textfeld 39"/>
          <p:cNvSpPr txBox="1"/>
          <p:nvPr/>
        </p:nvSpPr>
        <p:spPr>
          <a:xfrm>
            <a:off x="4660648" y="4395912"/>
            <a:ext cx="579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i="1" dirty="0" smtClean="0">
                <a:latin typeface="Arial"/>
                <a:cs typeface="Arial"/>
              </a:rPr>
              <a:t>f</a:t>
            </a:r>
            <a:r>
              <a:rPr lang="de-DE" sz="800" baseline="-25000" dirty="0" smtClean="0">
                <a:latin typeface="Arial"/>
                <a:cs typeface="Arial"/>
              </a:rPr>
              <a:t>klein</a:t>
            </a:r>
            <a:endParaRPr lang="de-DE" sz="800" dirty="0">
              <a:latin typeface="Arial"/>
              <a:cs typeface="Arial"/>
            </a:endParaRPr>
          </a:p>
          <a:p>
            <a:r>
              <a:rPr lang="de-DE" sz="800" dirty="0" smtClean="0">
                <a:latin typeface="Arial"/>
                <a:cs typeface="Arial"/>
              </a:rPr>
              <a:t>wird durch-</a:t>
            </a:r>
          </a:p>
          <a:p>
            <a:r>
              <a:rPr lang="de-DE" sz="800" dirty="0">
                <a:latin typeface="Arial"/>
                <a:cs typeface="Arial"/>
              </a:rPr>
              <a:t>g</a:t>
            </a:r>
            <a:r>
              <a:rPr lang="de-DE" sz="800" dirty="0" smtClean="0">
                <a:latin typeface="Arial"/>
                <a:cs typeface="Arial"/>
              </a:rPr>
              <a:t>elas-</a:t>
            </a:r>
          </a:p>
          <a:p>
            <a:r>
              <a:rPr lang="de-DE" sz="800" dirty="0">
                <a:latin typeface="Arial"/>
                <a:cs typeface="Arial"/>
              </a:rPr>
              <a:t>s</a:t>
            </a:r>
            <a:r>
              <a:rPr lang="de-DE" sz="800" dirty="0" smtClean="0">
                <a:latin typeface="Arial"/>
                <a:cs typeface="Arial"/>
              </a:rPr>
              <a:t>en.</a:t>
            </a:r>
            <a:endParaRPr lang="de-DE" sz="800" dirty="0">
              <a:latin typeface="Arial"/>
              <a:cs typeface="Arial"/>
            </a:endParaRPr>
          </a:p>
        </p:txBody>
      </p:sp>
      <p:pic>
        <p:nvPicPr>
          <p:cNvPr id="12" name="Bild 11" descr="WS-Kondensator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56" y="306876"/>
            <a:ext cx="1866795" cy="1017825"/>
          </a:xfrm>
          <a:prstGeom prst="rect">
            <a:avLst/>
          </a:prstGeom>
        </p:spPr>
      </p:pic>
      <p:pic>
        <p:nvPicPr>
          <p:cNvPr id="14" name="Bild 13" descr="WS-Spule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735" y="303159"/>
            <a:ext cx="1467060" cy="1021542"/>
          </a:xfrm>
          <a:prstGeom prst="rect">
            <a:avLst/>
          </a:prstGeom>
        </p:spPr>
      </p:pic>
      <p:pic>
        <p:nvPicPr>
          <p:cNvPr id="15" name="Bild 14" descr="WS-Widerstand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4" y="315437"/>
            <a:ext cx="1831156" cy="1017825"/>
          </a:xfrm>
          <a:prstGeom prst="rect">
            <a:avLst/>
          </a:prstGeom>
        </p:spPr>
      </p:pic>
      <p:pic>
        <p:nvPicPr>
          <p:cNvPr id="17" name="Bild 16" descr="Frequenzweiche.pdf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5" y="3873681"/>
            <a:ext cx="1775815" cy="2054662"/>
          </a:xfrm>
          <a:prstGeom prst="rect">
            <a:avLst/>
          </a:prstGeom>
        </p:spPr>
      </p:pic>
      <p:sp>
        <p:nvSpPr>
          <p:cNvPr id="83" name="Textfeld 82"/>
          <p:cNvSpPr txBox="1"/>
          <p:nvPr/>
        </p:nvSpPr>
        <p:spPr>
          <a:xfrm>
            <a:off x="265313" y="3906143"/>
            <a:ext cx="813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/>
                <a:cs typeface="Arial"/>
              </a:rPr>
              <a:t>Eingangs-</a:t>
            </a:r>
          </a:p>
          <a:p>
            <a:r>
              <a:rPr lang="de-DE" sz="800" dirty="0" smtClean="0">
                <a:latin typeface="Arial"/>
                <a:cs typeface="Arial"/>
              </a:rPr>
              <a:t>tonsignal</a:t>
            </a:r>
            <a:endParaRPr lang="de-DE" sz="800" b="1" i="1" dirty="0">
              <a:latin typeface="Arial"/>
              <a:cs typeface="Arial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2119520" y="4071869"/>
            <a:ext cx="528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/>
                <a:cs typeface="Arial"/>
              </a:rPr>
              <a:t>Tief-töner</a:t>
            </a:r>
            <a:endParaRPr lang="de-DE" sz="800" b="1" i="1" dirty="0">
              <a:latin typeface="Arial"/>
              <a:cs typeface="Arial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1300354" y="4807190"/>
            <a:ext cx="528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/>
                <a:cs typeface="Arial"/>
              </a:rPr>
              <a:t>Mittel-töner</a:t>
            </a:r>
            <a:endParaRPr lang="de-DE" sz="800" b="1" i="1" dirty="0">
              <a:latin typeface="Arial"/>
              <a:cs typeface="Arial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1300354" y="5416830"/>
            <a:ext cx="528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/>
                <a:cs typeface="Arial"/>
              </a:rPr>
              <a:t>Hoch-töner</a:t>
            </a:r>
            <a:endParaRPr lang="de-DE" sz="800" b="1" i="1" dirty="0">
              <a:latin typeface="Arial"/>
              <a:cs typeface="Arial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705523" y="5165850"/>
            <a:ext cx="4647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 smtClean="0">
                <a:latin typeface="Arial"/>
                <a:cs typeface="Arial"/>
              </a:rPr>
              <a:t>f</a:t>
            </a:r>
            <a:r>
              <a:rPr lang="de-DE" sz="1000" baseline="-25000" dirty="0" smtClean="0">
                <a:latin typeface="Arial"/>
                <a:cs typeface="Arial"/>
              </a:rPr>
              <a:t>groß</a:t>
            </a:r>
            <a:endParaRPr lang="de-DE" sz="1000" dirty="0">
              <a:latin typeface="Arial"/>
              <a:cs typeface="Arial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937909" y="3825648"/>
            <a:ext cx="4647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 smtClean="0">
                <a:latin typeface="Arial"/>
                <a:cs typeface="Arial"/>
              </a:rPr>
              <a:t>f</a:t>
            </a:r>
            <a:r>
              <a:rPr lang="de-DE" sz="1000" baseline="-25000" dirty="0" smtClean="0">
                <a:latin typeface="Arial"/>
                <a:cs typeface="Arial"/>
              </a:rPr>
              <a:t>klein</a:t>
            </a:r>
            <a:endParaRPr lang="de-DE" sz="1000" dirty="0">
              <a:latin typeface="Arial"/>
              <a:cs typeface="Arial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671866" y="4614513"/>
            <a:ext cx="4647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 smtClean="0">
                <a:latin typeface="Arial"/>
                <a:cs typeface="Arial"/>
              </a:rPr>
              <a:t>f</a:t>
            </a:r>
            <a:r>
              <a:rPr lang="de-DE" sz="1000" baseline="-25000" dirty="0" smtClean="0">
                <a:latin typeface="Arial"/>
                <a:cs typeface="Arial"/>
              </a:rPr>
              <a:t>mittel</a:t>
            </a:r>
            <a:endParaRPr lang="de-DE" sz="1000" dirty="0">
              <a:latin typeface="Arial"/>
              <a:cs typeface="Arial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6175224" y="4426581"/>
            <a:ext cx="2848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/>
                <a:cs typeface="Arial"/>
              </a:rPr>
              <a:t>Hertzscher Dipol </a:t>
            </a:r>
            <a:r>
              <a:rPr lang="de-DE" sz="800" b="1" i="1" dirty="0">
                <a:solidFill>
                  <a:prstClr val="black"/>
                </a:solidFill>
                <a:latin typeface="Arial-BoldItalicMT"/>
              </a:rPr>
              <a:t>→</a:t>
            </a:r>
            <a:r>
              <a:rPr lang="de-DE" sz="800" dirty="0" smtClean="0">
                <a:latin typeface="Arial"/>
                <a:cs typeface="Arial"/>
              </a:rPr>
              <a:t> „aufgebogener“ Schwingkreis</a:t>
            </a:r>
          </a:p>
          <a:p>
            <a:r>
              <a:rPr lang="de-DE" sz="800" b="1" i="1" dirty="0" smtClean="0">
                <a:solidFill>
                  <a:prstClr val="black"/>
                </a:solidFill>
                <a:latin typeface="Arial-BoldItalicMT"/>
              </a:rPr>
              <a:t>→</a:t>
            </a:r>
            <a:r>
              <a:rPr lang="de-DE" sz="800" dirty="0" smtClean="0">
                <a:latin typeface="Arial"/>
                <a:cs typeface="Arial"/>
              </a:rPr>
              <a:t> </a:t>
            </a:r>
            <a:r>
              <a:rPr lang="de-DE" sz="800" i="1" dirty="0" smtClean="0">
                <a:latin typeface="Arial"/>
                <a:cs typeface="Arial"/>
              </a:rPr>
              <a:t>L, C </a:t>
            </a:r>
            <a:r>
              <a:rPr lang="de-DE" sz="800" dirty="0" smtClean="0">
                <a:latin typeface="Arial"/>
                <a:cs typeface="Arial"/>
              </a:rPr>
              <a:t>werden sehr klein </a:t>
            </a:r>
            <a:r>
              <a:rPr lang="de-DE" sz="800" b="1" i="1" dirty="0">
                <a:solidFill>
                  <a:prstClr val="black"/>
                </a:solidFill>
                <a:latin typeface="Arial-BoldItalicMT"/>
              </a:rPr>
              <a:t>→</a:t>
            </a:r>
            <a:r>
              <a:rPr lang="de-DE" sz="800" dirty="0" smtClean="0">
                <a:latin typeface="Arial"/>
                <a:cs typeface="Arial"/>
              </a:rPr>
              <a:t> hohe Resonanzfrequenz </a:t>
            </a:r>
            <a:r>
              <a:rPr lang="de-DE" sz="800" i="1" dirty="0" smtClean="0">
                <a:latin typeface="Arial"/>
                <a:cs typeface="Arial"/>
              </a:rPr>
              <a:t>f</a:t>
            </a:r>
            <a:endParaRPr lang="de-DE" sz="800" b="1" i="1" baseline="-25000" dirty="0">
              <a:latin typeface="Arial"/>
              <a:cs typeface="Arial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6115878" y="4813076"/>
            <a:ext cx="2881782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/>
                <a:cs typeface="Arial"/>
              </a:rPr>
              <a:t>Der Sender (Dipol) strahlt eine elektromagnetische Welle ab:</a:t>
            </a:r>
          </a:p>
          <a:p>
            <a:r>
              <a:rPr lang="de-DE" sz="800" dirty="0" smtClean="0">
                <a:latin typeface="Arial"/>
                <a:cs typeface="Arial"/>
              </a:rPr>
              <a:t>	E-Änderung induziert B-Änderung;</a:t>
            </a:r>
          </a:p>
          <a:p>
            <a:r>
              <a:rPr lang="de-DE" sz="800" dirty="0" smtClean="0">
                <a:latin typeface="Arial"/>
                <a:cs typeface="Arial"/>
              </a:rPr>
              <a:t>	B-Änderung induziert E-Änderung.</a:t>
            </a:r>
          </a:p>
          <a:p>
            <a:endParaRPr lang="de-DE" sz="800" dirty="0">
              <a:latin typeface="Arial"/>
              <a:cs typeface="Arial"/>
            </a:endParaRPr>
          </a:p>
          <a:p>
            <a:r>
              <a:rPr lang="de-DE" sz="800" dirty="0" smtClean="0">
                <a:latin typeface="Arial"/>
                <a:cs typeface="Arial"/>
              </a:rPr>
              <a:t>Der </a:t>
            </a:r>
            <a:r>
              <a:rPr lang="de-DE" sz="800" dirty="0">
                <a:latin typeface="Arial"/>
                <a:cs typeface="Arial"/>
              </a:rPr>
              <a:t>D</a:t>
            </a:r>
            <a:r>
              <a:rPr lang="de-DE" sz="800" dirty="0" smtClean="0">
                <a:latin typeface="Arial"/>
                <a:cs typeface="Arial"/>
              </a:rPr>
              <a:t>ipol funktioniert umgekehrt auch </a:t>
            </a:r>
            <a:r>
              <a:rPr lang="de-DE" sz="800" dirty="0" smtClean="0">
                <a:latin typeface="Arial"/>
                <a:cs typeface="Arial"/>
              </a:rPr>
              <a:t>als</a:t>
            </a:r>
          </a:p>
          <a:p>
            <a:r>
              <a:rPr lang="de-DE" sz="800" dirty="0" smtClean="0">
                <a:latin typeface="Arial"/>
                <a:cs typeface="Arial"/>
              </a:rPr>
              <a:t>Empfänger (</a:t>
            </a:r>
            <a:r>
              <a:rPr lang="de-DE" sz="800" dirty="0" smtClean="0">
                <a:latin typeface="Arial"/>
                <a:cs typeface="Arial"/>
              </a:rPr>
              <a:t>Antenne) für </a:t>
            </a:r>
            <a:r>
              <a:rPr lang="de-DE" sz="800" dirty="0" smtClean="0">
                <a:latin typeface="Arial"/>
                <a:cs typeface="Arial"/>
              </a:rPr>
              <a:t>elektromagnetische</a:t>
            </a:r>
          </a:p>
          <a:p>
            <a:r>
              <a:rPr lang="de-DE" sz="800" dirty="0" smtClean="0">
                <a:latin typeface="Arial"/>
                <a:cs typeface="Arial"/>
              </a:rPr>
              <a:t>Wellen</a:t>
            </a:r>
            <a:r>
              <a:rPr lang="de-DE" sz="800" dirty="0" smtClean="0">
                <a:latin typeface="Arial"/>
                <a:cs typeface="Arial"/>
              </a:rPr>
              <a:t>.</a:t>
            </a:r>
          </a:p>
          <a:p>
            <a:endParaRPr lang="de-DE" sz="1000" b="1" i="1" baseline="-25000" dirty="0">
              <a:latin typeface="Arial"/>
              <a:cs typeface="Arial"/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6175224" y="2701277"/>
            <a:ext cx="284843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/>
                <a:cs typeface="Arial"/>
              </a:rPr>
              <a:t>Je größer die Frequenz des Wechselstroms ist, desto kleiner wird der Widerstand des Kondensators. Bei sehr niedrigen Frequenzen hat der Kondensator dagegen einen unendlich großen Widerstand (unterbrochener Stromkreis).</a:t>
            </a:r>
            <a:endParaRPr lang="de-DE" sz="800" b="1" i="1" baseline="-25000" dirty="0">
              <a:latin typeface="Arial"/>
              <a:cs typeface="Arial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3131109" y="1397243"/>
            <a:ext cx="1424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/>
                <a:cs typeface="Arial"/>
              </a:rPr>
              <a:t>Je größer die Frequenz des Wechselstroms ist, desto stärker wirkt sich die Selbstinduktion der Spule aus: Nach der Lenzschen Regel wirkt die induzierte Spannung der äußeren Spannung entgegen.</a:t>
            </a:r>
            <a:endParaRPr lang="de-DE" sz="800" b="1" i="1" baseline="-25000" dirty="0">
              <a:latin typeface="Arial"/>
              <a:cs typeface="Arial"/>
            </a:endParaRPr>
          </a:p>
        </p:txBody>
      </p:sp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664734"/>
              </p:ext>
            </p:extLst>
          </p:nvPr>
        </p:nvGraphicFramePr>
        <p:xfrm>
          <a:off x="7396001" y="1632194"/>
          <a:ext cx="1320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9" name="Equation" r:id="rId26" imgW="1320800" imgH="419100" progId="Equation.DSMT4">
                  <p:embed/>
                </p:oleObj>
              </mc:Choice>
              <mc:Fallback>
                <p:oleObj name="Equation" r:id="rId26" imgW="13208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396001" y="1632194"/>
                        <a:ext cx="13208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feld 60"/>
          <p:cNvSpPr txBox="1"/>
          <p:nvPr/>
        </p:nvSpPr>
        <p:spPr>
          <a:xfrm>
            <a:off x="7376381" y="1343244"/>
            <a:ext cx="1220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lang="de-DE" sz="800" b="1" dirty="0" smtClean="0">
                <a:solidFill>
                  <a:srgbClr val="FF0000"/>
                </a:solidFill>
                <a:latin typeface="Arial"/>
                <a:cs typeface="Arial"/>
              </a:rPr>
              <a:t>requenzabhängiger </a:t>
            </a:r>
            <a:r>
              <a:rPr lang="de-DE" sz="800" dirty="0" smtClean="0">
                <a:latin typeface="Arial"/>
                <a:cs typeface="Arial"/>
              </a:rPr>
              <a:t>kapazitiver Widerstand</a:t>
            </a:r>
            <a:endParaRPr lang="de-DE" sz="800" b="1" i="1" dirty="0">
              <a:latin typeface="Arial"/>
              <a:cs typeface="Arial"/>
            </a:endParaRPr>
          </a:p>
        </p:txBody>
      </p:sp>
      <p:pic>
        <p:nvPicPr>
          <p:cNvPr id="62" name="Bild 61" descr="Kondensator.jpg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2750" b="98750" l="10000" r="90000">
                        <a14:foregroundMark x1="70750" y1="10000" x2="70750" y2="10000"/>
                        <a14:foregroundMark x1="39000" y1="69000" x2="39000" y2="69000"/>
                        <a14:foregroundMark x1="40000" y1="66500" x2="40000" y2="66500"/>
                        <a14:foregroundMark x1="41000" y1="66000" x2="41000" y2="66000"/>
                        <a14:foregroundMark x1="37750" y1="69750" x2="37750" y2="69750"/>
                        <a14:foregroundMark x1="37000" y1="70500" x2="37000" y2="70500"/>
                        <a14:foregroundMark x1="36750" y1="72000" x2="36750" y2="72000"/>
                        <a14:foregroundMark x1="40250" y1="67500" x2="40250" y2="6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24" y="60655"/>
            <a:ext cx="700753" cy="700753"/>
          </a:xfrm>
          <a:prstGeom prst="rect">
            <a:avLst/>
          </a:prstGeom>
        </p:spPr>
      </p:pic>
      <p:graphicFrame>
        <p:nvGraphicFramePr>
          <p:cNvPr id="63" name="Objek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035961"/>
              </p:ext>
            </p:extLst>
          </p:nvPr>
        </p:nvGraphicFramePr>
        <p:xfrm>
          <a:off x="8050312" y="1946248"/>
          <a:ext cx="838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0" name="Equation" r:id="rId30" imgW="838200" imgH="393700" progId="Equation.DSMT4">
                  <p:embed/>
                </p:oleObj>
              </mc:Choice>
              <mc:Fallback>
                <p:oleObj name="Equation" r:id="rId30" imgW="8382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050312" y="1946248"/>
                        <a:ext cx="8382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feld 63"/>
          <p:cNvSpPr txBox="1"/>
          <p:nvPr/>
        </p:nvSpPr>
        <p:spPr>
          <a:xfrm>
            <a:off x="8027299" y="2232226"/>
            <a:ext cx="75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>
                <a:solidFill>
                  <a:srgbClr val="FF0000"/>
                </a:solidFill>
                <a:latin typeface="Arial"/>
                <a:cs typeface="Arial"/>
              </a:rPr>
              <a:t>Kapazität</a:t>
            </a:r>
            <a:endParaRPr lang="de-DE" sz="800" b="1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65531"/>
              </p:ext>
            </p:extLst>
          </p:nvPr>
        </p:nvGraphicFramePr>
        <p:xfrm>
          <a:off x="3821529" y="5955237"/>
          <a:ext cx="1308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" name="Equation" r:id="rId32" imgW="1308100" imgH="419100" progId="Equation.DSMT4">
                  <p:embed/>
                </p:oleObj>
              </mc:Choice>
              <mc:Fallback>
                <p:oleObj name="Equation" r:id="rId32" imgW="13081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3821529" y="5955237"/>
                        <a:ext cx="13081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Oval 33"/>
          <p:cNvSpPr/>
          <p:nvPr/>
        </p:nvSpPr>
        <p:spPr>
          <a:xfrm>
            <a:off x="2560771" y="2571099"/>
            <a:ext cx="4045880" cy="1603033"/>
          </a:xfrm>
          <a:prstGeom prst="ellipse">
            <a:avLst/>
          </a:prstGeom>
          <a:solidFill>
            <a:schemeClr val="accent4">
              <a:lumMod val="20000"/>
              <a:lumOff val="80000"/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Textfeld 64"/>
          <p:cNvSpPr txBox="1"/>
          <p:nvPr/>
        </p:nvSpPr>
        <p:spPr>
          <a:xfrm>
            <a:off x="3750976" y="6215604"/>
            <a:ext cx="1570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/>
                <a:cs typeface="Arial"/>
              </a:rPr>
              <a:t>Thomsonsche  Schwingungsgleichung</a:t>
            </a:r>
            <a:endParaRPr lang="de-DE" sz="800" b="1" i="1" dirty="0">
              <a:latin typeface="Arial"/>
              <a:cs typeface="Arial"/>
            </a:endParaRPr>
          </a:p>
        </p:txBody>
      </p:sp>
      <p:graphicFrame>
        <p:nvGraphicFramePr>
          <p:cNvPr id="66" name="Objek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958808"/>
              </p:ext>
            </p:extLst>
          </p:nvPr>
        </p:nvGraphicFramePr>
        <p:xfrm>
          <a:off x="4757194" y="625103"/>
          <a:ext cx="1270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" name="Equation" r:id="rId34" imgW="1270000" imgH="266700" progId="Equation.DSMT4">
                  <p:embed/>
                </p:oleObj>
              </mc:Choice>
              <mc:Fallback>
                <p:oleObj name="Equation" r:id="rId34" imgW="1270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4757194" y="625103"/>
                        <a:ext cx="12700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" name="Bild 52" descr="Spule.jpg"/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98100" l="2900" r="96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70" y="142662"/>
            <a:ext cx="553806" cy="553806"/>
          </a:xfrm>
          <a:prstGeom prst="rect">
            <a:avLst/>
          </a:prstGeom>
        </p:spPr>
      </p:pic>
      <p:sp>
        <p:nvSpPr>
          <p:cNvPr id="68" name="Textfeld 67"/>
          <p:cNvSpPr txBox="1"/>
          <p:nvPr/>
        </p:nvSpPr>
        <p:spPr>
          <a:xfrm>
            <a:off x="4757194" y="311011"/>
            <a:ext cx="1220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lang="de-DE" sz="800" b="1" dirty="0" smtClean="0">
                <a:solidFill>
                  <a:srgbClr val="FF0000"/>
                </a:solidFill>
                <a:latin typeface="Arial"/>
                <a:cs typeface="Arial"/>
              </a:rPr>
              <a:t>requenzabhängiger </a:t>
            </a:r>
            <a:r>
              <a:rPr lang="de-DE" sz="800" dirty="0" smtClean="0">
                <a:latin typeface="Arial"/>
                <a:cs typeface="Arial"/>
              </a:rPr>
              <a:t>induktiver Widerstand</a:t>
            </a:r>
            <a:endParaRPr lang="de-DE" sz="800" b="1" i="1" dirty="0">
              <a:latin typeface="Arial"/>
              <a:cs typeface="Arial"/>
            </a:endParaRPr>
          </a:p>
        </p:txBody>
      </p:sp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854303"/>
              </p:ext>
            </p:extLst>
          </p:nvPr>
        </p:nvGraphicFramePr>
        <p:xfrm>
          <a:off x="4508500" y="3327400"/>
          <a:ext cx="127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3" name="Equation" r:id="rId38" imgW="127000" imgH="203200" progId="Equation.DSMT4">
                  <p:embed/>
                </p:oleObj>
              </mc:Choice>
              <mc:Fallback>
                <p:oleObj name="Equation" r:id="rId38" imgW="127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4508500" y="3327400"/>
                        <a:ext cx="1270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k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096698"/>
              </p:ext>
            </p:extLst>
          </p:nvPr>
        </p:nvGraphicFramePr>
        <p:xfrm>
          <a:off x="4846964" y="806148"/>
          <a:ext cx="1130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4" name="Equation" r:id="rId40" imgW="1130300" imgH="419100" progId="Equation.DSMT4">
                  <p:embed/>
                </p:oleObj>
              </mc:Choice>
              <mc:Fallback>
                <p:oleObj name="Equation" r:id="rId40" imgW="11303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4846964" y="806148"/>
                        <a:ext cx="11303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feld 69"/>
          <p:cNvSpPr txBox="1"/>
          <p:nvPr/>
        </p:nvSpPr>
        <p:spPr>
          <a:xfrm>
            <a:off x="4776103" y="1132164"/>
            <a:ext cx="75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>
                <a:solidFill>
                  <a:srgbClr val="FF0000"/>
                </a:solidFill>
                <a:latin typeface="Arial"/>
                <a:cs typeface="Arial"/>
              </a:rPr>
              <a:t>Induktivität</a:t>
            </a:r>
            <a:endParaRPr lang="de-DE" sz="800" b="1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1244422" y="1462917"/>
            <a:ext cx="1403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lang="de-DE" sz="800" b="1" dirty="0" smtClean="0">
                <a:solidFill>
                  <a:srgbClr val="FF0000"/>
                </a:solidFill>
                <a:latin typeface="Arial"/>
                <a:cs typeface="Arial"/>
              </a:rPr>
              <a:t>requenz</a:t>
            </a:r>
            <a:r>
              <a:rPr lang="de-DE" sz="800" b="1" u="sng" dirty="0" smtClean="0">
                <a:solidFill>
                  <a:srgbClr val="FF0000"/>
                </a:solidFill>
                <a:latin typeface="Arial"/>
                <a:cs typeface="Arial"/>
              </a:rPr>
              <a:t>un</a:t>
            </a:r>
            <a:r>
              <a:rPr lang="de-DE" sz="800" b="1" dirty="0" smtClean="0">
                <a:solidFill>
                  <a:srgbClr val="FF0000"/>
                </a:solidFill>
                <a:latin typeface="Arial"/>
                <a:cs typeface="Arial"/>
              </a:rPr>
              <a:t>abhängiger </a:t>
            </a:r>
            <a:r>
              <a:rPr lang="de-DE" sz="800" dirty="0" smtClean="0">
                <a:latin typeface="Arial"/>
                <a:cs typeface="Arial"/>
              </a:rPr>
              <a:t>ohmscher Widerstand</a:t>
            </a:r>
            <a:endParaRPr lang="de-DE" sz="800" b="1" i="1" dirty="0">
              <a:latin typeface="Arial"/>
              <a:cs typeface="Arial"/>
            </a:endParaRPr>
          </a:p>
        </p:txBody>
      </p:sp>
      <p:graphicFrame>
        <p:nvGraphicFramePr>
          <p:cNvPr id="72" name="Objek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301109"/>
              </p:ext>
            </p:extLst>
          </p:nvPr>
        </p:nvGraphicFramePr>
        <p:xfrm>
          <a:off x="549674" y="2874521"/>
          <a:ext cx="1816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" name="Equation" r:id="rId42" imgW="1816100" imgH="520700" progId="Equation.DSMT4">
                  <p:embed/>
                </p:oleObj>
              </mc:Choice>
              <mc:Fallback>
                <p:oleObj name="Equation" r:id="rId42" imgW="1816100" imgH="520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549674" y="2874521"/>
                        <a:ext cx="18161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Bild 22" descr="WechselstromwiderstandR.png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20" y="1364197"/>
            <a:ext cx="1262431" cy="1293992"/>
          </a:xfrm>
          <a:prstGeom prst="rect">
            <a:avLst/>
          </a:prstGeom>
        </p:spPr>
      </p:pic>
      <p:sp>
        <p:nvSpPr>
          <p:cNvPr id="75" name="Textfeld 74"/>
          <p:cNvSpPr txBox="1"/>
          <p:nvPr/>
        </p:nvSpPr>
        <p:spPr>
          <a:xfrm>
            <a:off x="118761" y="2701277"/>
            <a:ext cx="28817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>
                <a:solidFill>
                  <a:srgbClr val="FF0000"/>
                </a:solidFill>
                <a:latin typeface="Arial"/>
                <a:cs typeface="Arial"/>
              </a:rPr>
              <a:t>Für alle drei Widerstandstypen gilt:</a:t>
            </a:r>
            <a:endParaRPr lang="de-DE" sz="800" b="1" i="1" dirty="0">
              <a:latin typeface="Arial"/>
              <a:cs typeface="Arial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210733"/>
              </p:ext>
            </p:extLst>
          </p:nvPr>
        </p:nvGraphicFramePr>
        <p:xfrm>
          <a:off x="8475501" y="5605486"/>
          <a:ext cx="482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" name="Equation" r:id="rId45" imgW="482600" imgH="419100" progId="Equation.DSMT4">
                  <p:embed/>
                </p:oleObj>
              </mc:Choice>
              <mc:Fallback>
                <p:oleObj name="Equation" r:id="rId45" imgW="482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6"/>
                      <a:stretch>
                        <a:fillRect/>
                      </a:stretch>
                    </p:blipFill>
                    <p:spPr>
                      <a:xfrm>
                        <a:off x="8475501" y="5605486"/>
                        <a:ext cx="482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feld 77"/>
          <p:cNvSpPr txBox="1"/>
          <p:nvPr/>
        </p:nvSpPr>
        <p:spPr>
          <a:xfrm>
            <a:off x="8330895" y="5306367"/>
            <a:ext cx="813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/>
                <a:cs typeface="Arial"/>
              </a:rPr>
              <a:t>Resonanz (Empfang) bei:</a:t>
            </a:r>
            <a:endParaRPr lang="de-DE" sz="800" b="1" i="1" dirty="0">
              <a:latin typeface="Arial"/>
              <a:cs typeface="Arial"/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168144"/>
              </p:ext>
            </p:extLst>
          </p:nvPr>
        </p:nvGraphicFramePr>
        <p:xfrm>
          <a:off x="3197170" y="5226050"/>
          <a:ext cx="812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" name="Equation" r:id="rId47" imgW="812800" imgH="266700" progId="Equation.DSMT4">
                  <p:embed/>
                </p:oleObj>
              </mc:Choice>
              <mc:Fallback>
                <p:oleObj name="Equation" r:id="rId47" imgW="8128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3197170" y="5226050"/>
                        <a:ext cx="8128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k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409770"/>
              </p:ext>
            </p:extLst>
          </p:nvPr>
        </p:nvGraphicFramePr>
        <p:xfrm>
          <a:off x="4210050" y="521970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" name="Equation" r:id="rId49" imgW="901700" imgH="279400" progId="Equation.DSMT4">
                  <p:embed/>
                </p:oleObj>
              </mc:Choice>
              <mc:Fallback>
                <p:oleObj name="Equation" r:id="rId49" imgW="9017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4210050" y="5219700"/>
                        <a:ext cx="901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3710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Macintosh PowerPoint</Application>
  <PresentationFormat>Bildschirmpräsentation (4:3)</PresentationFormat>
  <Paragraphs>45</Paragraphs>
  <Slides>1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Office-Design</vt:lpstr>
      <vt:lpstr>Equation</vt:lpstr>
      <vt:lpstr>MathType 6.0 Equation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Winfried Zemann</dc:creator>
  <cp:lastModifiedBy>Winfried Zemann</cp:lastModifiedBy>
  <cp:revision>163</cp:revision>
  <cp:lastPrinted>2015-02-03T10:49:11Z</cp:lastPrinted>
  <dcterms:created xsi:type="dcterms:W3CDTF">2013-11-30T12:57:01Z</dcterms:created>
  <dcterms:modified xsi:type="dcterms:W3CDTF">2015-02-03T10:49:54Z</dcterms:modified>
</cp:coreProperties>
</file>