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214" d="100"/>
          <a:sy n="214" d="100"/>
        </p:scale>
        <p:origin x="-226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5" Type="http://schemas.openxmlformats.org/officeDocument/2006/relationships/image" Target="../media/image5.emf"/><Relationship Id="rId6" Type="http://schemas.openxmlformats.org/officeDocument/2006/relationships/image" Target="../media/image6.emf"/><Relationship Id="rId7" Type="http://schemas.openxmlformats.org/officeDocument/2006/relationships/image" Target="../media/image7.emf"/><Relationship Id="rId8" Type="http://schemas.openxmlformats.org/officeDocument/2006/relationships/image" Target="../media/image8.emf"/><Relationship Id="rId9" Type="http://schemas.openxmlformats.org/officeDocument/2006/relationships/image" Target="../media/image9.emf"/><Relationship Id="rId10" Type="http://schemas.openxmlformats.org/officeDocument/2006/relationships/image" Target="../media/image10.emf"/><Relationship Id="rId11" Type="http://schemas.openxmlformats.org/officeDocument/2006/relationships/image" Target="../media/image11.emf"/><Relationship Id="rId1" Type="http://schemas.openxmlformats.org/officeDocument/2006/relationships/image" Target="../media/image1.emf"/><Relationship Id="rId2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D7ECD-FDB7-414C-9355-CDE34F9C052D}" type="datetimeFigureOut">
              <a:rPr lang="de-DE" smtClean="0"/>
              <a:t>29.06.14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7019E-84C3-4744-88C4-8EFD339D37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3515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D7ECD-FDB7-414C-9355-CDE34F9C052D}" type="datetimeFigureOut">
              <a:rPr lang="de-DE" smtClean="0"/>
              <a:t>29.06.14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7019E-84C3-4744-88C4-8EFD339D37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9030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D7ECD-FDB7-414C-9355-CDE34F9C052D}" type="datetimeFigureOut">
              <a:rPr lang="de-DE" smtClean="0"/>
              <a:t>29.06.14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7019E-84C3-4744-88C4-8EFD339D37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5222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D7ECD-FDB7-414C-9355-CDE34F9C052D}" type="datetimeFigureOut">
              <a:rPr lang="de-DE" smtClean="0"/>
              <a:t>29.06.14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7019E-84C3-4744-88C4-8EFD339D37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7856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D7ECD-FDB7-414C-9355-CDE34F9C052D}" type="datetimeFigureOut">
              <a:rPr lang="de-DE" smtClean="0"/>
              <a:t>29.06.14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7019E-84C3-4744-88C4-8EFD339D37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5928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D7ECD-FDB7-414C-9355-CDE34F9C052D}" type="datetimeFigureOut">
              <a:rPr lang="de-DE" smtClean="0"/>
              <a:t>29.06.14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7019E-84C3-4744-88C4-8EFD339D37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0266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D7ECD-FDB7-414C-9355-CDE34F9C052D}" type="datetimeFigureOut">
              <a:rPr lang="de-DE" smtClean="0"/>
              <a:t>29.06.14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7019E-84C3-4744-88C4-8EFD339D37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9105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D7ECD-FDB7-414C-9355-CDE34F9C052D}" type="datetimeFigureOut">
              <a:rPr lang="de-DE" smtClean="0"/>
              <a:t>29.06.14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7019E-84C3-4744-88C4-8EFD339D37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850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D7ECD-FDB7-414C-9355-CDE34F9C052D}" type="datetimeFigureOut">
              <a:rPr lang="de-DE" smtClean="0"/>
              <a:t>29.06.14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7019E-84C3-4744-88C4-8EFD339D37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4652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D7ECD-FDB7-414C-9355-CDE34F9C052D}" type="datetimeFigureOut">
              <a:rPr lang="de-DE" smtClean="0"/>
              <a:t>29.06.14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7019E-84C3-4744-88C4-8EFD339D37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379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D7ECD-FDB7-414C-9355-CDE34F9C052D}" type="datetimeFigureOut">
              <a:rPr lang="de-DE" smtClean="0"/>
              <a:t>29.06.14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7019E-84C3-4744-88C4-8EFD339D37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0774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D7ECD-FDB7-414C-9355-CDE34F9C052D}" type="datetimeFigureOut">
              <a:rPr lang="de-DE" smtClean="0"/>
              <a:t>29.06.14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7019E-84C3-4744-88C4-8EFD339D37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2313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6" Type="http://schemas.openxmlformats.org/officeDocument/2006/relationships/oleObject" Target="../embeddings/oleObject11.bin"/><Relationship Id="rId47" Type="http://schemas.openxmlformats.org/officeDocument/2006/relationships/image" Target="../media/image11.emf"/><Relationship Id="rId48" Type="http://schemas.openxmlformats.org/officeDocument/2006/relationships/image" Target="../media/image35.gif"/><Relationship Id="rId49" Type="http://schemas.openxmlformats.org/officeDocument/2006/relationships/image" Target="../media/image36.gif"/><Relationship Id="rId20" Type="http://schemas.openxmlformats.org/officeDocument/2006/relationships/image" Target="../media/image4.emf"/><Relationship Id="rId21" Type="http://schemas.openxmlformats.org/officeDocument/2006/relationships/oleObject" Target="../embeddings/oleObject5.bin"/><Relationship Id="rId22" Type="http://schemas.openxmlformats.org/officeDocument/2006/relationships/image" Target="../media/image5.emf"/><Relationship Id="rId23" Type="http://schemas.openxmlformats.org/officeDocument/2006/relationships/oleObject" Target="../embeddings/oleObject6.bin"/><Relationship Id="rId24" Type="http://schemas.openxmlformats.org/officeDocument/2006/relationships/image" Target="../media/image6.emf"/><Relationship Id="rId25" Type="http://schemas.openxmlformats.org/officeDocument/2006/relationships/oleObject" Target="../embeddings/oleObject7.bin"/><Relationship Id="rId26" Type="http://schemas.openxmlformats.org/officeDocument/2006/relationships/image" Target="../media/image7.emf"/><Relationship Id="rId27" Type="http://schemas.openxmlformats.org/officeDocument/2006/relationships/image" Target="../media/image22.gif"/><Relationship Id="rId28" Type="http://schemas.openxmlformats.org/officeDocument/2006/relationships/oleObject" Target="../embeddings/oleObject8.bin"/><Relationship Id="rId29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30" Type="http://schemas.openxmlformats.org/officeDocument/2006/relationships/oleObject" Target="../embeddings/oleObject9.bin"/><Relationship Id="rId31" Type="http://schemas.openxmlformats.org/officeDocument/2006/relationships/image" Target="../media/image9.emf"/><Relationship Id="rId32" Type="http://schemas.openxmlformats.org/officeDocument/2006/relationships/image" Target="../media/image23.jpg"/><Relationship Id="rId9" Type="http://schemas.openxmlformats.org/officeDocument/2006/relationships/image" Target="../media/image14.jpg"/><Relationship Id="rId6" Type="http://schemas.openxmlformats.org/officeDocument/2006/relationships/image" Target="../media/image2.emf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33" Type="http://schemas.openxmlformats.org/officeDocument/2006/relationships/image" Target="../media/image24.gif"/><Relationship Id="rId34" Type="http://schemas.openxmlformats.org/officeDocument/2006/relationships/image" Target="../media/image25.jpg"/><Relationship Id="rId35" Type="http://schemas.openxmlformats.org/officeDocument/2006/relationships/image" Target="../media/image26.jpg"/><Relationship Id="rId36" Type="http://schemas.openxmlformats.org/officeDocument/2006/relationships/image" Target="../media/image27.gif"/><Relationship Id="rId10" Type="http://schemas.openxmlformats.org/officeDocument/2006/relationships/image" Target="../media/image15.gif"/><Relationship Id="rId11" Type="http://schemas.openxmlformats.org/officeDocument/2006/relationships/image" Target="../media/image16.jpg"/><Relationship Id="rId12" Type="http://schemas.openxmlformats.org/officeDocument/2006/relationships/image" Target="../media/image17.jpg"/><Relationship Id="rId13" Type="http://schemas.openxmlformats.org/officeDocument/2006/relationships/image" Target="../media/image18.jpeg"/><Relationship Id="rId14" Type="http://schemas.openxmlformats.org/officeDocument/2006/relationships/image" Target="../media/image19.png"/><Relationship Id="rId15" Type="http://schemas.openxmlformats.org/officeDocument/2006/relationships/image" Target="../media/image20.png"/><Relationship Id="rId16" Type="http://schemas.openxmlformats.org/officeDocument/2006/relationships/image" Target="../media/image21.jpg"/><Relationship Id="rId17" Type="http://schemas.openxmlformats.org/officeDocument/2006/relationships/oleObject" Target="../embeddings/oleObject3.bin"/><Relationship Id="rId18" Type="http://schemas.openxmlformats.org/officeDocument/2006/relationships/image" Target="../media/image3.emf"/><Relationship Id="rId19" Type="http://schemas.openxmlformats.org/officeDocument/2006/relationships/oleObject" Target="../embeddings/oleObject4.bin"/><Relationship Id="rId37" Type="http://schemas.openxmlformats.org/officeDocument/2006/relationships/image" Target="../media/image28.jpg"/><Relationship Id="rId38" Type="http://schemas.openxmlformats.org/officeDocument/2006/relationships/image" Target="../media/image29.jpg"/><Relationship Id="rId39" Type="http://schemas.openxmlformats.org/officeDocument/2006/relationships/image" Target="../media/image30.jpg"/><Relationship Id="rId40" Type="http://schemas.openxmlformats.org/officeDocument/2006/relationships/image" Target="../media/image31.png"/><Relationship Id="rId41" Type="http://schemas.openxmlformats.org/officeDocument/2006/relationships/image" Target="../media/image32.jpg"/><Relationship Id="rId42" Type="http://schemas.openxmlformats.org/officeDocument/2006/relationships/oleObject" Target="../embeddings/oleObject10.bin"/><Relationship Id="rId43" Type="http://schemas.openxmlformats.org/officeDocument/2006/relationships/image" Target="../media/image10.emf"/><Relationship Id="rId44" Type="http://schemas.openxmlformats.org/officeDocument/2006/relationships/image" Target="../media/image33.jpg"/><Relationship Id="rId45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Abgerundetes Rechteck 79"/>
          <p:cNvSpPr/>
          <p:nvPr/>
        </p:nvSpPr>
        <p:spPr>
          <a:xfrm>
            <a:off x="3344689" y="2215030"/>
            <a:ext cx="2498588" cy="453714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1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16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Abgerundetes Rechteck 55"/>
          <p:cNvSpPr/>
          <p:nvPr/>
        </p:nvSpPr>
        <p:spPr>
          <a:xfrm>
            <a:off x="111458" y="2215030"/>
            <a:ext cx="1520081" cy="453714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1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16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6" name="Abgerundetes Rechteck 135"/>
          <p:cNvSpPr/>
          <p:nvPr/>
        </p:nvSpPr>
        <p:spPr>
          <a:xfrm>
            <a:off x="1755759" y="73602"/>
            <a:ext cx="5690602" cy="196131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1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16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37" name="Objek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3976746"/>
              </p:ext>
            </p:extLst>
          </p:nvPr>
        </p:nvGraphicFramePr>
        <p:xfrm>
          <a:off x="10541000" y="53721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1" name="Equation" r:id="rId3" imgW="114300" imgH="165100" progId="Equation.DSMT4">
                  <p:embed/>
                </p:oleObj>
              </mc:Choice>
              <mc:Fallback>
                <p:oleObj name="Equation" r:id="rId3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541000" y="53721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4295527"/>
              </p:ext>
            </p:extLst>
          </p:nvPr>
        </p:nvGraphicFramePr>
        <p:xfrm>
          <a:off x="10541000" y="53594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2" name="Equation" r:id="rId5" imgW="114300" imgH="165100" progId="Equation.DSMT4">
                  <p:embed/>
                </p:oleObj>
              </mc:Choice>
              <mc:Fallback>
                <p:oleObj name="Equation" r:id="rId5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541000" y="53594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Textfeld 68"/>
          <p:cNvSpPr txBox="1"/>
          <p:nvPr/>
        </p:nvSpPr>
        <p:spPr>
          <a:xfrm>
            <a:off x="1754700" y="73602"/>
            <a:ext cx="1589989" cy="307777"/>
          </a:xfrm>
          <a:prstGeom prst="rect">
            <a:avLst/>
          </a:prstGeom>
          <a:noFill/>
          <a:ln w="38100" cmpd="sng">
            <a:solidFill>
              <a:srgbClr val="F796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latin typeface="Arial"/>
                <a:cs typeface="Arial"/>
              </a:rPr>
              <a:t>Strahlenmodell</a:t>
            </a:r>
            <a:endParaRPr lang="de-DE" sz="1400" b="1" i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55" name="Abgerundetes Rechteck 54"/>
          <p:cNvSpPr/>
          <p:nvPr/>
        </p:nvSpPr>
        <p:spPr>
          <a:xfrm>
            <a:off x="7543245" y="2215030"/>
            <a:ext cx="1520081" cy="453714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1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16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Abgerundetes Rechteck 56"/>
          <p:cNvSpPr/>
          <p:nvPr/>
        </p:nvSpPr>
        <p:spPr>
          <a:xfrm>
            <a:off x="111458" y="74968"/>
            <a:ext cx="1520081" cy="196131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1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16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Abgerundetes Rechteck 57"/>
          <p:cNvSpPr/>
          <p:nvPr/>
        </p:nvSpPr>
        <p:spPr>
          <a:xfrm>
            <a:off x="7543245" y="74968"/>
            <a:ext cx="1520081" cy="196131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1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16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Textfeld 59"/>
          <p:cNvSpPr txBox="1"/>
          <p:nvPr/>
        </p:nvSpPr>
        <p:spPr>
          <a:xfrm>
            <a:off x="1366072" y="2216824"/>
            <a:ext cx="1589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latin typeface="Arial"/>
                <a:cs typeface="Arial"/>
              </a:rPr>
              <a:t>Wellenmodell</a:t>
            </a:r>
            <a:endParaRPr lang="de-DE" sz="1400" b="1" i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63" name="Textfeld 62"/>
          <p:cNvSpPr txBox="1"/>
          <p:nvPr/>
        </p:nvSpPr>
        <p:spPr>
          <a:xfrm>
            <a:off x="1213398" y="2215030"/>
            <a:ext cx="1589989" cy="307777"/>
          </a:xfrm>
          <a:prstGeom prst="rect">
            <a:avLst/>
          </a:prstGeom>
          <a:noFill/>
          <a:ln w="38100" cmpd="sng">
            <a:solidFill>
              <a:srgbClr val="F79646"/>
            </a:solidFill>
          </a:ln>
        </p:spPr>
        <p:txBody>
          <a:bodyPr wrap="square" rtlCol="0">
            <a:spAutoFit/>
          </a:bodyPr>
          <a:lstStyle/>
          <a:p>
            <a:endParaRPr lang="de-DE" sz="1400" b="1" i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27" name="Bild 26" descr="einstein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656" y="309546"/>
            <a:ext cx="942975" cy="12153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4" name="Textfeld 63"/>
          <p:cNvSpPr txBox="1"/>
          <p:nvPr/>
        </p:nvSpPr>
        <p:spPr>
          <a:xfrm>
            <a:off x="7554010" y="104191"/>
            <a:ext cx="1509315" cy="307777"/>
          </a:xfrm>
          <a:prstGeom prst="rect">
            <a:avLst/>
          </a:prstGeom>
          <a:noFill/>
          <a:ln w="38100" cmpd="sng">
            <a:solidFill>
              <a:srgbClr val="F79646"/>
            </a:solidFill>
          </a:ln>
        </p:spPr>
        <p:txBody>
          <a:bodyPr wrap="square" rtlCol="0">
            <a:spAutoFit/>
          </a:bodyPr>
          <a:lstStyle/>
          <a:p>
            <a:endParaRPr lang="de-DE" sz="1400" b="1" i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61" name="Textfeld 60"/>
          <p:cNvSpPr txBox="1"/>
          <p:nvPr/>
        </p:nvSpPr>
        <p:spPr>
          <a:xfrm>
            <a:off x="7543245" y="74968"/>
            <a:ext cx="1520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latin typeface="Arial"/>
                <a:cs typeface="Arial"/>
              </a:rPr>
              <a:t>Quantenmodell</a:t>
            </a:r>
            <a:endParaRPr lang="de-DE" sz="1400" b="1" i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28" name="Bild 27" descr="Fotoeffekt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297" y="1011295"/>
            <a:ext cx="1338580" cy="1023620"/>
          </a:xfrm>
          <a:prstGeom prst="rect">
            <a:avLst/>
          </a:prstGeom>
        </p:spPr>
      </p:pic>
      <p:pic>
        <p:nvPicPr>
          <p:cNvPr id="29" name="Bild 28" descr="maxwell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84" y="5537200"/>
            <a:ext cx="977392" cy="1219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4" name="Textfeld 73"/>
          <p:cNvSpPr txBox="1"/>
          <p:nvPr/>
        </p:nvSpPr>
        <p:spPr>
          <a:xfrm rot="16200000">
            <a:off x="-976950" y="3915879"/>
            <a:ext cx="24712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latin typeface="Arial"/>
                <a:cs typeface="Arial"/>
              </a:rPr>
              <a:t>e</a:t>
            </a:r>
            <a:r>
              <a:rPr lang="de-DE" sz="1200" b="1" dirty="0" smtClean="0">
                <a:latin typeface="Arial"/>
                <a:cs typeface="Arial"/>
              </a:rPr>
              <a:t>lektromagnetische Welle</a:t>
            </a:r>
            <a:endParaRPr lang="de-DE" sz="1200" b="1" dirty="0" smtClean="0">
              <a:latin typeface="Arial"/>
              <a:cs typeface="Arial"/>
            </a:endParaRPr>
          </a:p>
        </p:txBody>
      </p:sp>
      <p:sp>
        <p:nvSpPr>
          <p:cNvPr id="76" name="Textfeld 75"/>
          <p:cNvSpPr txBox="1"/>
          <p:nvPr/>
        </p:nvSpPr>
        <p:spPr>
          <a:xfrm>
            <a:off x="111458" y="5299312"/>
            <a:ext cx="1520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latin typeface="Arial"/>
                <a:cs typeface="Arial"/>
              </a:rPr>
              <a:t>Die elektromagnetische Welle breitet sich auch im materiefreien Raum (Vakuum) aus.</a:t>
            </a:r>
            <a:endParaRPr lang="de-DE" sz="1000" dirty="0">
              <a:latin typeface="Arial"/>
              <a:cs typeface="Arial"/>
            </a:endParaRPr>
          </a:p>
        </p:txBody>
      </p:sp>
      <p:pic>
        <p:nvPicPr>
          <p:cNvPr id="30" name="Bild 29" descr="EM-Welle.g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325" y="3497105"/>
            <a:ext cx="2790825" cy="845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7" name="Abgerundetes Rechteck 76"/>
          <p:cNvSpPr/>
          <p:nvPr/>
        </p:nvSpPr>
        <p:spPr>
          <a:xfrm>
            <a:off x="1755759" y="2215030"/>
            <a:ext cx="1520081" cy="453714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1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16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8" name="Abgerundetes Rechteck 77"/>
          <p:cNvSpPr/>
          <p:nvPr/>
        </p:nvSpPr>
        <p:spPr>
          <a:xfrm>
            <a:off x="5926280" y="2215030"/>
            <a:ext cx="1520081" cy="453714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1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16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2" name="Textfeld 81"/>
          <p:cNvSpPr txBox="1"/>
          <p:nvPr/>
        </p:nvSpPr>
        <p:spPr>
          <a:xfrm>
            <a:off x="962192" y="6505950"/>
            <a:ext cx="7007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latin typeface="Arial"/>
                <a:cs typeface="Arial"/>
              </a:rPr>
              <a:t>Maxwell</a:t>
            </a:r>
            <a:endParaRPr lang="de-DE" sz="1000" dirty="0">
              <a:latin typeface="Arial"/>
              <a:cs typeface="Arial"/>
            </a:endParaRPr>
          </a:p>
        </p:txBody>
      </p:sp>
      <p:sp>
        <p:nvSpPr>
          <p:cNvPr id="84" name="Textfeld 83"/>
          <p:cNvSpPr txBox="1"/>
          <p:nvPr/>
        </p:nvSpPr>
        <p:spPr>
          <a:xfrm>
            <a:off x="8458247" y="1415742"/>
            <a:ext cx="7007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latin typeface="Arial"/>
                <a:cs typeface="Arial"/>
              </a:rPr>
              <a:t>Einstein</a:t>
            </a:r>
            <a:endParaRPr lang="de-DE" sz="1000" dirty="0">
              <a:latin typeface="Arial"/>
              <a:cs typeface="Arial"/>
            </a:endParaRPr>
          </a:p>
        </p:txBody>
      </p:sp>
      <p:sp>
        <p:nvSpPr>
          <p:cNvPr id="85" name="Textfeld 84"/>
          <p:cNvSpPr txBox="1"/>
          <p:nvPr/>
        </p:nvSpPr>
        <p:spPr>
          <a:xfrm>
            <a:off x="5265683" y="6515216"/>
            <a:ext cx="5775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latin typeface="Arial"/>
                <a:cs typeface="Arial"/>
              </a:rPr>
              <a:t>Young</a:t>
            </a:r>
            <a:endParaRPr lang="de-DE" sz="1000" dirty="0">
              <a:latin typeface="Arial"/>
              <a:cs typeface="Arial"/>
            </a:endParaRPr>
          </a:p>
        </p:txBody>
      </p:sp>
      <p:pic>
        <p:nvPicPr>
          <p:cNvPr id="31" name="Bild 30" descr="Young.jpg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2" t="4549" r="6243" b="21931"/>
          <a:stretch/>
        </p:blipFill>
        <p:spPr>
          <a:xfrm>
            <a:off x="4705637" y="5450255"/>
            <a:ext cx="978855" cy="12745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7" name="Textfeld 86"/>
          <p:cNvSpPr txBox="1"/>
          <p:nvPr/>
        </p:nvSpPr>
        <p:spPr>
          <a:xfrm>
            <a:off x="7543245" y="457297"/>
            <a:ext cx="15093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smtClean="0">
                <a:solidFill>
                  <a:schemeClr val="tx2"/>
                </a:solidFill>
                <a:latin typeface="Arial"/>
                <a:cs typeface="Arial"/>
              </a:rPr>
              <a:t>Anwendungsbereich:</a:t>
            </a:r>
            <a:r>
              <a:rPr lang="de-DE" sz="1000" dirty="0" smtClean="0">
                <a:solidFill>
                  <a:schemeClr val="tx2"/>
                </a:solidFill>
                <a:latin typeface="Arial"/>
                <a:cs typeface="Arial"/>
              </a:rPr>
              <a:t> Wechselwirkung Licht/Materie, Lichtquellen</a:t>
            </a:r>
            <a:endParaRPr lang="de-DE" sz="10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88" name="Textfeld 87"/>
          <p:cNvSpPr txBox="1"/>
          <p:nvPr/>
        </p:nvSpPr>
        <p:spPr>
          <a:xfrm>
            <a:off x="3486843" y="135158"/>
            <a:ext cx="41016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smtClean="0">
                <a:latin typeface="Arial"/>
                <a:cs typeface="Arial"/>
              </a:rPr>
              <a:t>Anwendungsbereich:</a:t>
            </a:r>
            <a:r>
              <a:rPr lang="de-DE" sz="1000" dirty="0" smtClean="0">
                <a:latin typeface="Arial"/>
                <a:cs typeface="Arial"/>
              </a:rPr>
              <a:t> Ausbreitung im Raum, optische Geräte</a:t>
            </a:r>
            <a:endParaRPr lang="de-DE" sz="1000" dirty="0">
              <a:latin typeface="Arial"/>
              <a:cs typeface="Arial"/>
            </a:endParaRPr>
          </a:p>
        </p:txBody>
      </p:sp>
      <p:pic>
        <p:nvPicPr>
          <p:cNvPr id="35" name="Bild 34" descr="spectrum_elmagnetspektrum_gru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63539" y="3713278"/>
            <a:ext cx="3901022" cy="1520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0" name="Textfeld 89"/>
          <p:cNvSpPr txBox="1"/>
          <p:nvPr/>
        </p:nvSpPr>
        <p:spPr>
          <a:xfrm rot="16200000">
            <a:off x="6291834" y="4284877"/>
            <a:ext cx="24712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latin typeface="Arial"/>
                <a:cs typeface="Arial"/>
              </a:rPr>
              <a:t>e</a:t>
            </a:r>
            <a:r>
              <a:rPr lang="de-DE" sz="1200" b="1" dirty="0" smtClean="0">
                <a:latin typeface="Arial"/>
                <a:cs typeface="Arial"/>
              </a:rPr>
              <a:t>lektromagnetisches Spektrum</a:t>
            </a:r>
            <a:endParaRPr lang="de-DE" sz="1200" b="1" dirty="0" smtClean="0">
              <a:latin typeface="Arial"/>
              <a:cs typeface="Arial"/>
            </a:endParaRPr>
          </a:p>
        </p:txBody>
      </p:sp>
      <p:sp>
        <p:nvSpPr>
          <p:cNvPr id="92" name="Textfeld 91"/>
          <p:cNvSpPr txBox="1"/>
          <p:nvPr/>
        </p:nvSpPr>
        <p:spPr>
          <a:xfrm>
            <a:off x="1755759" y="3832920"/>
            <a:ext cx="1588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smtClean="0">
                <a:latin typeface="Arial"/>
                <a:cs typeface="Arial"/>
              </a:rPr>
              <a:t>Interferenz </a:t>
            </a:r>
            <a:r>
              <a:rPr lang="de-DE" sz="1000" dirty="0" smtClean="0">
                <a:latin typeface="Arial"/>
                <a:cs typeface="Arial"/>
              </a:rPr>
              <a:t>von gleichen Wellen: konstruktiv (Verstärkung), destruktiv (Auslöschung)</a:t>
            </a:r>
            <a:endParaRPr lang="de-DE" sz="1000" dirty="0">
              <a:latin typeface="Arial"/>
              <a:cs typeface="Arial"/>
            </a:endParaRPr>
          </a:p>
        </p:txBody>
      </p:sp>
      <p:sp>
        <p:nvSpPr>
          <p:cNvPr id="93" name="Textfeld 92"/>
          <p:cNvSpPr txBox="1"/>
          <p:nvPr/>
        </p:nvSpPr>
        <p:spPr>
          <a:xfrm>
            <a:off x="1754700" y="5607089"/>
            <a:ext cx="16388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smtClean="0">
                <a:latin typeface="Arial"/>
                <a:cs typeface="Arial"/>
              </a:rPr>
              <a:t>Kohärenz: </a:t>
            </a:r>
            <a:r>
              <a:rPr lang="de-DE" sz="1000" dirty="0" smtClean="0">
                <a:latin typeface="Arial"/>
                <a:cs typeface="Arial"/>
              </a:rPr>
              <a:t>Wellen mit gleicher Wellenlänge und fester Phasenbeziehung</a:t>
            </a:r>
            <a:endParaRPr lang="de-DE" sz="1000" dirty="0">
              <a:latin typeface="Arial"/>
              <a:cs typeface="Arial"/>
            </a:endParaRPr>
          </a:p>
        </p:txBody>
      </p:sp>
      <p:sp>
        <p:nvSpPr>
          <p:cNvPr id="94" name="Textfeld 93"/>
          <p:cNvSpPr txBox="1"/>
          <p:nvPr/>
        </p:nvSpPr>
        <p:spPr>
          <a:xfrm>
            <a:off x="3344689" y="3337408"/>
            <a:ext cx="24800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b="1" dirty="0" smtClean="0">
                <a:solidFill>
                  <a:srgbClr val="FF0000"/>
                </a:solidFill>
                <a:latin typeface="Arial"/>
                <a:cs typeface="Arial"/>
              </a:rPr>
              <a:t>Typisch für Wellen: Interferenzmuster</a:t>
            </a:r>
            <a:endParaRPr lang="de-DE" sz="10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95" name="Textfeld 94"/>
          <p:cNvSpPr txBox="1"/>
          <p:nvPr/>
        </p:nvSpPr>
        <p:spPr>
          <a:xfrm>
            <a:off x="5767648" y="2216824"/>
            <a:ext cx="17863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b="1" dirty="0" smtClean="0">
                <a:latin typeface="Arial"/>
                <a:cs typeface="Arial"/>
              </a:rPr>
              <a:t>Michelson-Interferometer</a:t>
            </a:r>
            <a:endParaRPr lang="de-DE" sz="1000" dirty="0">
              <a:latin typeface="Arial"/>
              <a:cs typeface="Arial"/>
            </a:endParaRPr>
          </a:p>
        </p:txBody>
      </p:sp>
      <p:sp>
        <p:nvSpPr>
          <p:cNvPr id="96" name="Textfeld 95"/>
          <p:cNvSpPr txBox="1"/>
          <p:nvPr/>
        </p:nvSpPr>
        <p:spPr>
          <a:xfrm>
            <a:off x="5926280" y="3387393"/>
            <a:ext cx="15200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b="1" dirty="0" smtClean="0">
                <a:latin typeface="Arial"/>
                <a:cs typeface="Arial"/>
              </a:rPr>
              <a:t>Bragg-Reflexion</a:t>
            </a:r>
            <a:endParaRPr lang="de-DE" sz="1000" dirty="0">
              <a:latin typeface="Arial"/>
              <a:cs typeface="Arial"/>
            </a:endParaRPr>
          </a:p>
        </p:txBody>
      </p:sp>
      <p:sp>
        <p:nvSpPr>
          <p:cNvPr id="97" name="Textfeld 96"/>
          <p:cNvSpPr txBox="1"/>
          <p:nvPr/>
        </p:nvSpPr>
        <p:spPr>
          <a:xfrm>
            <a:off x="5926280" y="4685509"/>
            <a:ext cx="15200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smtClean="0">
                <a:latin typeface="Arial"/>
                <a:cs typeface="Arial"/>
              </a:rPr>
              <a:t>Newton-Ringe</a:t>
            </a:r>
            <a:endParaRPr lang="de-DE" sz="1000" dirty="0">
              <a:latin typeface="Arial"/>
              <a:cs typeface="Arial"/>
            </a:endParaRPr>
          </a:p>
        </p:txBody>
      </p:sp>
      <p:sp>
        <p:nvSpPr>
          <p:cNvPr id="98" name="Textfeld 97"/>
          <p:cNvSpPr txBox="1"/>
          <p:nvPr/>
        </p:nvSpPr>
        <p:spPr>
          <a:xfrm>
            <a:off x="5926280" y="5760977"/>
            <a:ext cx="15200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b="1" dirty="0" smtClean="0">
                <a:latin typeface="Arial"/>
                <a:cs typeface="Arial"/>
              </a:rPr>
              <a:t>Polarisation</a:t>
            </a:r>
            <a:endParaRPr lang="de-DE" sz="1000" dirty="0">
              <a:latin typeface="Arial"/>
              <a:cs typeface="Arial"/>
            </a:endParaRPr>
          </a:p>
        </p:txBody>
      </p:sp>
      <p:pic>
        <p:nvPicPr>
          <p:cNvPr id="3630" name="Picture 558" descr="Kohärenz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45"/>
          <a:stretch/>
        </p:blipFill>
        <p:spPr bwMode="auto">
          <a:xfrm>
            <a:off x="1790182" y="6149187"/>
            <a:ext cx="1457315" cy="5492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Bild 35" descr="destruktiv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227" y="5057775"/>
            <a:ext cx="1398270" cy="628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Bild 37" descr="konstruktiv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227" y="4459673"/>
            <a:ext cx="1371600" cy="701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Bild 38" descr="Elementarwelle.jp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561" y="2897894"/>
            <a:ext cx="952500" cy="99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" name="Textfeld 101"/>
          <p:cNvSpPr txBox="1"/>
          <p:nvPr/>
        </p:nvSpPr>
        <p:spPr>
          <a:xfrm>
            <a:off x="1746514" y="2618697"/>
            <a:ext cx="1915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smtClean="0">
                <a:latin typeface="Arial"/>
                <a:cs typeface="Arial"/>
              </a:rPr>
              <a:t>Beugung</a:t>
            </a:r>
          </a:p>
          <a:p>
            <a:r>
              <a:rPr lang="de-DE" sz="1000" dirty="0" smtClean="0">
                <a:latin typeface="Arial"/>
                <a:cs typeface="Arial"/>
              </a:rPr>
              <a:t>(Huygens: Elementarwellen)</a:t>
            </a:r>
            <a:endParaRPr lang="de-DE" sz="1000" dirty="0">
              <a:latin typeface="Arial"/>
              <a:cs typeface="Arial"/>
            </a:endParaRPr>
          </a:p>
        </p:txBody>
      </p:sp>
      <p:sp>
        <p:nvSpPr>
          <p:cNvPr id="103" name="Textfeld 102"/>
          <p:cNvSpPr txBox="1"/>
          <p:nvPr/>
        </p:nvSpPr>
        <p:spPr>
          <a:xfrm>
            <a:off x="3344689" y="5686425"/>
            <a:ext cx="16388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smtClean="0">
                <a:latin typeface="Arial"/>
                <a:cs typeface="Arial"/>
              </a:rPr>
              <a:t>Fallunterscheidung:</a:t>
            </a:r>
            <a:endParaRPr lang="de-DE" sz="1000" b="1" dirty="0">
              <a:latin typeface="Arial"/>
              <a:cs typeface="Arial"/>
            </a:endParaRPr>
          </a:p>
        </p:txBody>
      </p:sp>
      <p:graphicFrame>
        <p:nvGraphicFramePr>
          <p:cNvPr id="40" name="Objek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6299373"/>
              </p:ext>
            </p:extLst>
          </p:nvPr>
        </p:nvGraphicFramePr>
        <p:xfrm>
          <a:off x="3765473" y="5982380"/>
          <a:ext cx="4191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3" name="Equation" r:id="rId17" imgW="419100" imgH="203200" progId="Equation.DSMT4">
                  <p:embed/>
                </p:oleObj>
              </mc:Choice>
              <mc:Fallback>
                <p:oleObj name="Equation" r:id="rId17" imgW="4191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765473" y="5982380"/>
                        <a:ext cx="4191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k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4279769"/>
              </p:ext>
            </p:extLst>
          </p:nvPr>
        </p:nvGraphicFramePr>
        <p:xfrm>
          <a:off x="3349625" y="6298770"/>
          <a:ext cx="6731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4" name="Equation" r:id="rId19" imgW="673100" imgH="203200" progId="Equation.DSMT4">
                  <p:embed/>
                </p:oleObj>
              </mc:Choice>
              <mc:Fallback>
                <p:oleObj name="Equation" r:id="rId19" imgW="6731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349625" y="6298770"/>
                        <a:ext cx="6731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k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1071637"/>
              </p:ext>
            </p:extLst>
          </p:nvPr>
        </p:nvGraphicFramePr>
        <p:xfrm>
          <a:off x="3806517" y="6559651"/>
          <a:ext cx="368300" cy="192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5" name="Equation" r:id="rId21" imgW="368300" imgH="203200" progId="Equation.DSMT4">
                  <p:embed/>
                </p:oleObj>
              </mc:Choice>
              <mc:Fallback>
                <p:oleObj name="Equation" r:id="rId21" imgW="3683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3806517" y="6559651"/>
                        <a:ext cx="368300" cy="1925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feld 45"/>
          <p:cNvSpPr txBox="1"/>
          <p:nvPr/>
        </p:nvSpPr>
        <p:spPr>
          <a:xfrm>
            <a:off x="3519142" y="5855330"/>
            <a:ext cx="292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x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10" name="Textfeld 109"/>
          <p:cNvSpPr txBox="1"/>
          <p:nvPr/>
        </p:nvSpPr>
        <p:spPr>
          <a:xfrm flipH="1">
            <a:off x="3562671" y="6423829"/>
            <a:ext cx="321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x</a:t>
            </a:r>
            <a:endParaRPr lang="de-DE" dirty="0">
              <a:solidFill>
                <a:srgbClr val="FF0000"/>
              </a:solidFill>
            </a:endParaRPr>
          </a:p>
        </p:txBody>
      </p:sp>
      <p:graphicFrame>
        <p:nvGraphicFramePr>
          <p:cNvPr id="111" name="Objekt 1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9881703"/>
              </p:ext>
            </p:extLst>
          </p:nvPr>
        </p:nvGraphicFramePr>
        <p:xfrm>
          <a:off x="4484688" y="6286500"/>
          <a:ext cx="2667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6" name="Equation" r:id="rId23" imgW="266700" imgH="177800" progId="Equation.DSMT4">
                  <p:embed/>
                </p:oleObj>
              </mc:Choice>
              <mc:Fallback>
                <p:oleObj name="Equation" r:id="rId23" imgW="2667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484688" y="6286500"/>
                        <a:ext cx="2667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" name="Textfeld 111"/>
          <p:cNvSpPr txBox="1"/>
          <p:nvPr/>
        </p:nvSpPr>
        <p:spPr>
          <a:xfrm>
            <a:off x="4064364" y="6259729"/>
            <a:ext cx="5775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latin typeface="Arial"/>
                <a:cs typeface="Arial"/>
              </a:rPr>
              <a:t>bis</a:t>
            </a:r>
            <a:endParaRPr lang="de-DE" sz="1000" dirty="0">
              <a:latin typeface="Arial"/>
              <a:cs typeface="Arial"/>
            </a:endParaRPr>
          </a:p>
        </p:txBody>
      </p:sp>
      <p:graphicFrame>
        <p:nvGraphicFramePr>
          <p:cNvPr id="48" name="Objek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2262862"/>
              </p:ext>
            </p:extLst>
          </p:nvPr>
        </p:nvGraphicFramePr>
        <p:xfrm>
          <a:off x="10833100" y="56134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7" name="Equation" r:id="rId25" imgW="114300" imgH="165100" progId="Equation.DSMT4">
                  <p:embed/>
                </p:oleObj>
              </mc:Choice>
              <mc:Fallback>
                <p:oleObj name="Equation" r:id="rId25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0833100" y="56134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9" name="Bild 48" descr="doppelspalt.gif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089" y="3806190"/>
            <a:ext cx="2332638" cy="1251585"/>
          </a:xfrm>
          <a:prstGeom prst="rect">
            <a:avLst/>
          </a:prstGeom>
        </p:spPr>
      </p:pic>
      <p:sp>
        <p:nvSpPr>
          <p:cNvPr id="50" name="Textfeld 49"/>
          <p:cNvSpPr txBox="1"/>
          <p:nvPr/>
        </p:nvSpPr>
        <p:spPr>
          <a:xfrm>
            <a:off x="3426938" y="4366602"/>
            <a:ext cx="2349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 smtClean="0">
                <a:latin typeface="Arial"/>
                <a:cs typeface="Arial"/>
              </a:rPr>
              <a:t>g</a:t>
            </a:r>
            <a:endParaRPr lang="de-DE" sz="800" dirty="0">
              <a:latin typeface="Arial"/>
              <a:cs typeface="Arial"/>
            </a:endParaRPr>
          </a:p>
        </p:txBody>
      </p:sp>
      <p:sp>
        <p:nvSpPr>
          <p:cNvPr id="117" name="Textfeld 116"/>
          <p:cNvSpPr txBox="1"/>
          <p:nvPr/>
        </p:nvSpPr>
        <p:spPr>
          <a:xfrm>
            <a:off x="4960115" y="4811280"/>
            <a:ext cx="2349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latin typeface="Arial"/>
                <a:cs typeface="Arial"/>
              </a:rPr>
              <a:t>L</a:t>
            </a:r>
            <a:endParaRPr lang="de-DE" sz="800" dirty="0">
              <a:latin typeface="Arial"/>
              <a:cs typeface="Arial"/>
            </a:endParaRPr>
          </a:p>
        </p:txBody>
      </p:sp>
      <p:sp>
        <p:nvSpPr>
          <p:cNvPr id="118" name="Textfeld 117"/>
          <p:cNvSpPr txBox="1"/>
          <p:nvPr/>
        </p:nvSpPr>
        <p:spPr>
          <a:xfrm>
            <a:off x="5652038" y="4067972"/>
            <a:ext cx="3124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latin typeface="Arial"/>
                <a:cs typeface="Arial"/>
              </a:rPr>
              <a:t>a</a:t>
            </a:r>
            <a:r>
              <a:rPr lang="de-DE" sz="800" baseline="-25000" dirty="0" smtClean="0">
                <a:latin typeface="Arial"/>
                <a:cs typeface="Arial"/>
              </a:rPr>
              <a:t>n</a:t>
            </a:r>
            <a:endParaRPr lang="de-DE" sz="800" baseline="-25000" dirty="0">
              <a:latin typeface="Arial"/>
              <a:cs typeface="Arial"/>
            </a:endParaRPr>
          </a:p>
        </p:txBody>
      </p:sp>
      <p:graphicFrame>
        <p:nvGraphicFramePr>
          <p:cNvPr id="51" name="Objek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6476482"/>
              </p:ext>
            </p:extLst>
          </p:nvPr>
        </p:nvGraphicFramePr>
        <p:xfrm>
          <a:off x="3837890" y="4389520"/>
          <a:ext cx="8255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8" name="Equation" r:id="rId28" imgW="825500" imgH="419100" progId="Equation.DSMT4">
                  <p:embed/>
                </p:oleObj>
              </mc:Choice>
              <mc:Fallback>
                <p:oleObj name="Equation" r:id="rId28" imgW="8255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3837890" y="4389520"/>
                        <a:ext cx="8255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k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6641481"/>
              </p:ext>
            </p:extLst>
          </p:nvPr>
        </p:nvGraphicFramePr>
        <p:xfrm>
          <a:off x="4984183" y="4067972"/>
          <a:ext cx="723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9" name="Equation" r:id="rId30" imgW="723900" imgH="393700" progId="Equation.DSMT4">
                  <p:embed/>
                </p:oleObj>
              </mc:Choice>
              <mc:Fallback>
                <p:oleObj name="Equation" r:id="rId30" imgW="7239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4984183" y="4067972"/>
                        <a:ext cx="7239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16" name="Textfeld 3615"/>
          <p:cNvSpPr txBox="1"/>
          <p:nvPr/>
        </p:nvSpPr>
        <p:spPr>
          <a:xfrm>
            <a:off x="3240205" y="5059402"/>
            <a:ext cx="27243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 smtClean="0">
                <a:solidFill>
                  <a:srgbClr val="FF0000"/>
                </a:solidFill>
                <a:latin typeface="Arial"/>
                <a:cs typeface="Arial"/>
              </a:rPr>
              <a:t>Achtung: Bei </a:t>
            </a:r>
            <a:r>
              <a:rPr lang="de-DE" sz="100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lang="de-DE" sz="1000" dirty="0" smtClean="0">
                <a:solidFill>
                  <a:srgbClr val="FF0000"/>
                </a:solidFill>
                <a:latin typeface="Arial"/>
                <a:cs typeface="Arial"/>
              </a:rPr>
              <a:t>nwendung der Formeln auf den Unterschied zwischen Doppelspalt/Gitter und Einzelspalt achten!</a:t>
            </a:r>
            <a:endParaRPr lang="de-DE" sz="10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22" name="Textfeld 121"/>
          <p:cNvSpPr txBox="1"/>
          <p:nvPr/>
        </p:nvSpPr>
        <p:spPr>
          <a:xfrm>
            <a:off x="3169372" y="6110907"/>
            <a:ext cx="20256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 smtClean="0">
                <a:latin typeface="Arial"/>
                <a:cs typeface="Arial"/>
              </a:rPr>
              <a:t>Interferenz (nur) beobachtbar:</a:t>
            </a:r>
            <a:endParaRPr lang="de-DE" sz="1000" dirty="0">
              <a:latin typeface="Arial"/>
              <a:cs typeface="Arial"/>
            </a:endParaRPr>
          </a:p>
        </p:txBody>
      </p:sp>
      <p:pic>
        <p:nvPicPr>
          <p:cNvPr id="3617" name="Bild 3616" descr="Interferenzmuster.jpg"/>
          <p:cNvPicPr>
            <a:picLocks noChangeAspect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08" b="39050"/>
          <a:stretch/>
        </p:blipFill>
        <p:spPr>
          <a:xfrm>
            <a:off x="3344689" y="3593021"/>
            <a:ext cx="2485020" cy="156319"/>
          </a:xfrm>
          <a:prstGeom prst="rect">
            <a:avLst/>
          </a:prstGeom>
        </p:spPr>
      </p:pic>
      <p:pic>
        <p:nvPicPr>
          <p:cNvPr id="3618" name="Bild 3617" descr="dünne Schicht1.gif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187" y="4993002"/>
            <a:ext cx="1315720" cy="843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19" name="Bild 3618" descr="Polarisation02.jpg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280" y="6011053"/>
            <a:ext cx="1587500" cy="692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20" name="Bild 3619" descr="bragg1.jpg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169" y="3749340"/>
            <a:ext cx="1328738" cy="959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21" name="Bild 3620" descr="bragg2.gif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235" y="3575050"/>
            <a:ext cx="492760" cy="462280"/>
          </a:xfrm>
          <a:prstGeom prst="ellipse">
            <a:avLst/>
          </a:prstGeom>
        </p:spPr>
      </p:pic>
      <p:pic>
        <p:nvPicPr>
          <p:cNvPr id="3622" name="Bild 3621" descr="dünne Schicht2.jpg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763" y="4636580"/>
            <a:ext cx="390144" cy="390144"/>
          </a:xfrm>
          <a:prstGeom prst="ellipse">
            <a:avLst/>
          </a:prstGeom>
        </p:spPr>
      </p:pic>
      <p:pic>
        <p:nvPicPr>
          <p:cNvPr id="3623" name="Bild 3622" descr="interferometer_214.jpg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515" y="2434596"/>
            <a:ext cx="1430173" cy="967167"/>
          </a:xfrm>
          <a:prstGeom prst="rect">
            <a:avLst/>
          </a:prstGeom>
        </p:spPr>
      </p:pic>
      <p:pic>
        <p:nvPicPr>
          <p:cNvPr id="3624" name="Bild 3623" descr="interferenz2.jpg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347" y="3018807"/>
            <a:ext cx="476250" cy="457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25" name="Bild 3624" descr="abbildungsgleichung.png"/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515" y="411968"/>
            <a:ext cx="2794000" cy="1351280"/>
          </a:xfrm>
          <a:prstGeom prst="rect">
            <a:avLst/>
          </a:prstGeom>
        </p:spPr>
      </p:pic>
      <p:pic>
        <p:nvPicPr>
          <p:cNvPr id="134" name="Bild 133" descr="sonne.jpg"/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765" y="1241908"/>
            <a:ext cx="2095500" cy="2095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6" name="Textfeld 145"/>
          <p:cNvSpPr txBox="1"/>
          <p:nvPr/>
        </p:nvSpPr>
        <p:spPr>
          <a:xfrm>
            <a:off x="2867860" y="2215030"/>
            <a:ext cx="15111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smtClean="0">
                <a:latin typeface="Arial"/>
                <a:cs typeface="Arial"/>
              </a:rPr>
              <a:t>Anwendungsbereich:</a:t>
            </a:r>
            <a:r>
              <a:rPr lang="de-DE" sz="1000" dirty="0" smtClean="0">
                <a:latin typeface="Arial"/>
                <a:cs typeface="Arial"/>
              </a:rPr>
              <a:t> Beugungs- und Interferenzphänomene</a:t>
            </a:r>
            <a:endParaRPr lang="de-DE" sz="1000" dirty="0">
              <a:latin typeface="Arial"/>
              <a:cs typeface="Arial"/>
            </a:endParaRPr>
          </a:p>
        </p:txBody>
      </p:sp>
      <p:sp>
        <p:nvSpPr>
          <p:cNvPr id="123" name="Textfeld 122"/>
          <p:cNvSpPr txBox="1"/>
          <p:nvPr/>
        </p:nvSpPr>
        <p:spPr>
          <a:xfrm>
            <a:off x="4189188" y="2859699"/>
            <a:ext cx="794995" cy="307777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de-DE" sz="1400" b="1" i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graphicFrame>
        <p:nvGraphicFramePr>
          <p:cNvPr id="47" name="Objek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5243574"/>
              </p:ext>
            </p:extLst>
          </p:nvPr>
        </p:nvGraphicFramePr>
        <p:xfrm>
          <a:off x="4300815" y="2897894"/>
          <a:ext cx="5334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0" name="Equation" r:id="rId42" imgW="533400" imgH="203200" progId="Equation.DSMT4">
                  <p:embed/>
                </p:oleObj>
              </mc:Choice>
              <mc:Fallback>
                <p:oleObj name="Equation" r:id="rId42" imgW="5334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4300815" y="2897894"/>
                        <a:ext cx="5334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9" name="Textfeld 148"/>
          <p:cNvSpPr txBox="1"/>
          <p:nvPr/>
        </p:nvSpPr>
        <p:spPr>
          <a:xfrm>
            <a:off x="2828681" y="1716510"/>
            <a:ext cx="10550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b="1" dirty="0" smtClean="0">
                <a:latin typeface="Arial"/>
                <a:cs typeface="Arial"/>
              </a:rPr>
              <a:t>Spezialfall: Totalreflexion</a:t>
            </a:r>
            <a:endParaRPr lang="de-DE" sz="1000" dirty="0">
              <a:latin typeface="Arial"/>
              <a:cs typeface="Arial"/>
            </a:endParaRPr>
          </a:p>
        </p:txBody>
      </p:sp>
      <p:pic>
        <p:nvPicPr>
          <p:cNvPr id="3626" name="Bild 3625" descr="Dispersion.jpg"/>
          <p:cNvPicPr>
            <a:picLocks noChangeAspect="1"/>
          </p:cNvPicPr>
          <p:nvPr/>
        </p:nvPicPr>
        <p:blipFill rotWithShape="1"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9" t="14909" b="14551"/>
          <a:stretch/>
        </p:blipFill>
        <p:spPr>
          <a:xfrm>
            <a:off x="335184" y="133816"/>
            <a:ext cx="1132815" cy="809055"/>
          </a:xfrm>
          <a:prstGeom prst="rect">
            <a:avLst/>
          </a:prstGeom>
        </p:spPr>
      </p:pic>
      <p:pic>
        <p:nvPicPr>
          <p:cNvPr id="3627" name="Bild 3626" descr="Dispersion2.png"/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84" y="1011295"/>
            <a:ext cx="1132815" cy="989486"/>
          </a:xfrm>
          <a:prstGeom prst="rect">
            <a:avLst/>
          </a:prstGeom>
        </p:spPr>
      </p:pic>
      <p:sp>
        <p:nvSpPr>
          <p:cNvPr id="151" name="Textfeld 150"/>
          <p:cNvSpPr txBox="1"/>
          <p:nvPr/>
        </p:nvSpPr>
        <p:spPr>
          <a:xfrm>
            <a:off x="89203" y="75821"/>
            <a:ext cx="15423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b="1" dirty="0" smtClean="0">
                <a:latin typeface="Arial"/>
                <a:cs typeface="Arial"/>
              </a:rPr>
              <a:t>Dispersion</a:t>
            </a:r>
            <a:endParaRPr lang="de-DE" sz="1000" dirty="0">
              <a:latin typeface="Arial"/>
              <a:cs typeface="Arial"/>
            </a:endParaRPr>
          </a:p>
        </p:txBody>
      </p:sp>
      <p:graphicFrame>
        <p:nvGraphicFramePr>
          <p:cNvPr id="3628" name="Objekt 36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8059063"/>
              </p:ext>
            </p:extLst>
          </p:nvPr>
        </p:nvGraphicFramePr>
        <p:xfrm>
          <a:off x="813347" y="1035911"/>
          <a:ext cx="800101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1" name="Equation" r:id="rId46" imgW="800100" imgH="431800" progId="Equation.DSMT4">
                  <p:embed/>
                </p:oleObj>
              </mc:Choice>
              <mc:Fallback>
                <p:oleObj name="Equation" r:id="rId46" imgW="8001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7"/>
                      <a:stretch>
                        <a:fillRect/>
                      </a:stretch>
                    </p:blipFill>
                    <p:spPr>
                      <a:xfrm>
                        <a:off x="813347" y="1035911"/>
                        <a:ext cx="800101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2" name="Textfeld 151"/>
          <p:cNvSpPr txBox="1"/>
          <p:nvPr/>
        </p:nvSpPr>
        <p:spPr>
          <a:xfrm>
            <a:off x="87943" y="720118"/>
            <a:ext cx="16473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latin typeface="Arial"/>
                <a:cs typeface="Arial"/>
              </a:rPr>
              <a:t>Beim Durchgang durch ein optisch dichteres Medium 2 gilt:</a:t>
            </a:r>
            <a:endParaRPr lang="de-DE" sz="800" dirty="0">
              <a:latin typeface="Arial"/>
              <a:cs typeface="Arial"/>
            </a:endParaRPr>
          </a:p>
        </p:txBody>
      </p:sp>
      <p:sp>
        <p:nvSpPr>
          <p:cNvPr id="153" name="Textfeld 152"/>
          <p:cNvSpPr txBox="1"/>
          <p:nvPr/>
        </p:nvSpPr>
        <p:spPr>
          <a:xfrm>
            <a:off x="87943" y="1831504"/>
            <a:ext cx="17022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 smtClean="0">
                <a:latin typeface="Arial"/>
                <a:cs typeface="Arial"/>
              </a:rPr>
              <a:t>Hinweis:</a:t>
            </a:r>
            <a:r>
              <a:rPr lang="de-DE" sz="800" dirty="0" smtClean="0">
                <a:latin typeface="Arial"/>
                <a:cs typeface="Arial"/>
              </a:rPr>
              <a:t> Die Frequenz f (Farbe) bleibt erhalten.</a:t>
            </a:r>
            <a:endParaRPr lang="de-DE" sz="800" dirty="0">
              <a:latin typeface="Arial"/>
              <a:cs typeface="Arial"/>
            </a:endParaRPr>
          </a:p>
        </p:txBody>
      </p:sp>
      <p:pic>
        <p:nvPicPr>
          <p:cNvPr id="3629" name="Bild 3628" descr="Brechung.gif"/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227" y="400833"/>
            <a:ext cx="2059541" cy="1315677"/>
          </a:xfrm>
          <a:prstGeom prst="rect">
            <a:avLst/>
          </a:prstGeom>
        </p:spPr>
      </p:pic>
      <p:sp>
        <p:nvSpPr>
          <p:cNvPr id="154" name="Rechteck 153"/>
          <p:cNvSpPr/>
          <p:nvPr/>
        </p:nvSpPr>
        <p:spPr>
          <a:xfrm>
            <a:off x="3442631" y="1591195"/>
            <a:ext cx="239335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de-DE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LICHT</a:t>
            </a:r>
            <a:endParaRPr lang="de-DE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7" name="Textfeld 146"/>
          <p:cNvSpPr txBox="1"/>
          <p:nvPr/>
        </p:nvSpPr>
        <p:spPr>
          <a:xfrm>
            <a:off x="1790182" y="995687"/>
            <a:ext cx="8274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smtClean="0">
                <a:latin typeface="Arial"/>
                <a:cs typeface="Arial"/>
              </a:rPr>
              <a:t>Brechung</a:t>
            </a:r>
            <a:endParaRPr lang="de-DE" sz="1000" dirty="0">
              <a:latin typeface="Arial"/>
              <a:cs typeface="Arial"/>
            </a:endParaRPr>
          </a:p>
        </p:txBody>
      </p:sp>
      <p:sp>
        <p:nvSpPr>
          <p:cNvPr id="148" name="Textfeld 147"/>
          <p:cNvSpPr txBox="1"/>
          <p:nvPr/>
        </p:nvSpPr>
        <p:spPr>
          <a:xfrm>
            <a:off x="2412725" y="334186"/>
            <a:ext cx="8274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smtClean="0">
                <a:latin typeface="Arial"/>
                <a:cs typeface="Arial"/>
              </a:rPr>
              <a:t>Reflexion</a:t>
            </a:r>
            <a:endParaRPr lang="de-DE" sz="1000" dirty="0">
              <a:latin typeface="Arial"/>
              <a:cs typeface="Arial"/>
            </a:endParaRPr>
          </a:p>
        </p:txBody>
      </p:sp>
      <p:pic>
        <p:nvPicPr>
          <p:cNvPr id="3631" name="Bild 3630" descr="Totalreflexion.gif"/>
          <p:cNvPicPr>
            <a:picLocks noChangeAspect="1"/>
          </p:cNvPicPr>
          <p:nvPr/>
        </p:nvPicPr>
        <p:blipFill rotWithShape="1"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68"/>
          <a:stretch/>
        </p:blipFill>
        <p:spPr>
          <a:xfrm>
            <a:off x="1849227" y="1730186"/>
            <a:ext cx="1094740" cy="61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7106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</Words>
  <Application>Microsoft Macintosh PowerPoint</Application>
  <PresentationFormat>Bildschirmpräsentation (4:3)</PresentationFormat>
  <Paragraphs>37</Paragraphs>
  <Slides>1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1</vt:i4>
      </vt:variant>
    </vt:vector>
  </HeadingPairs>
  <TitlesOfParts>
    <vt:vector size="4" baseType="lpstr">
      <vt:lpstr>Office-Design</vt:lpstr>
      <vt:lpstr>Equation</vt:lpstr>
      <vt:lpstr>MathType 6.0 Equation</vt:lpstr>
      <vt:lpstr>PowerPoint-Präsentation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Winfried Zemann</dc:creator>
  <cp:lastModifiedBy>Winfried Zemann</cp:lastModifiedBy>
  <cp:revision>254</cp:revision>
  <cp:lastPrinted>2014-06-29T10:40:05Z</cp:lastPrinted>
  <dcterms:created xsi:type="dcterms:W3CDTF">2013-11-30T12:57:01Z</dcterms:created>
  <dcterms:modified xsi:type="dcterms:W3CDTF">2014-06-29T10:43:07Z</dcterms:modified>
</cp:coreProperties>
</file>